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8" r:id="rId3"/>
    <p:sldId id="277" r:id="rId4"/>
    <p:sldId id="278" r:id="rId5"/>
    <p:sldId id="279" r:id="rId6"/>
    <p:sldId id="280" r:id="rId7"/>
    <p:sldId id="281" r:id="rId8"/>
    <p:sldId id="282" r:id="rId9"/>
    <p:sldId id="283" r:id="rId10"/>
    <p:sldId id="284" r:id="rId11"/>
    <p:sldId id="263" r:id="rId12"/>
    <p:sldId id="286" r:id="rId13"/>
    <p:sldId id="285" r:id="rId14"/>
    <p:sldId id="257" r:id="rId15"/>
    <p:sldId id="291" r:id="rId16"/>
    <p:sldId id="261" r:id="rId17"/>
    <p:sldId id="258" r:id="rId18"/>
    <p:sldId id="265" r:id="rId19"/>
    <p:sldId id="268" r:id="rId20"/>
    <p:sldId id="262" r:id="rId21"/>
    <p:sldId id="294" r:id="rId22"/>
    <p:sldId id="269" r:id="rId23"/>
    <p:sldId id="259" r:id="rId24"/>
    <p:sldId id="267" r:id="rId25"/>
    <p:sldId id="266" r:id="rId26"/>
    <p:sldId id="276" r:id="rId27"/>
    <p:sldId id="264" r:id="rId28"/>
    <p:sldId id="292" r:id="rId29"/>
    <p:sldId id="270" r:id="rId30"/>
    <p:sldId id="271" r:id="rId31"/>
    <p:sldId id="273" r:id="rId32"/>
    <p:sldId id="295" r:id="rId33"/>
    <p:sldId id="274" r:id="rId34"/>
    <p:sldId id="290" r:id="rId35"/>
    <p:sldId id="289" r:id="rId36"/>
    <p:sldId id="275" r:id="rId37"/>
    <p:sldId id="28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CC0000"/>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oleObject" Target="file:///F:\Year%202\Recreation\Damage%20Bar%20Chart.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Sheet1!$D$7</c:f>
              <c:strCache>
                <c:ptCount val="1"/>
                <c:pt idx="0">
                  <c:v>F.A.</c:v>
                </c:pt>
              </c:strCache>
            </c:strRef>
          </c:tx>
          <c:spPr>
            <a:solidFill>
              <a:srgbClr val="FFC000"/>
            </a:solidFill>
            <a:ln>
              <a:noFill/>
            </a:ln>
            <a:effectLst/>
          </c:spPr>
          <c:invertIfNegative val="0"/>
          <c:cat>
            <c:strRef>
              <c:f>Sheet1!$C$8:$C$15</c:f>
              <c:strCache>
                <c:ptCount val="8"/>
                <c:pt idx="0">
                  <c:v>Basic</c:v>
                </c:pt>
                <c:pt idx="1">
                  <c:v>Armour Shredding</c:v>
                </c:pt>
                <c:pt idx="2">
                  <c:v>Armour Piercing</c:v>
                </c:pt>
                <c:pt idx="3">
                  <c:v>Daemonic</c:v>
                </c:pt>
                <c:pt idx="4">
                  <c:v>Heavy</c:v>
                </c:pt>
                <c:pt idx="5">
                  <c:v>Anti-Vehicle</c:v>
                </c:pt>
                <c:pt idx="6">
                  <c:v>Biological</c:v>
                </c:pt>
                <c:pt idx="7">
                  <c:v>Explosive</c:v>
                </c:pt>
              </c:strCache>
            </c:strRef>
          </c:cat>
          <c:val>
            <c:numRef>
              <c:f>Sheet1!$D$8:$D$15</c:f>
              <c:numCache>
                <c:formatCode>General</c:formatCode>
                <c:ptCount val="8"/>
                <c:pt idx="0">
                  <c:v>20</c:v>
                </c:pt>
                <c:pt idx="1">
                  <c:v>80</c:v>
                </c:pt>
                <c:pt idx="2">
                  <c:v>20</c:v>
                </c:pt>
                <c:pt idx="3">
                  <c:v>50</c:v>
                </c:pt>
                <c:pt idx="4">
                  <c:v>50</c:v>
                </c:pt>
                <c:pt idx="5">
                  <c:v>100</c:v>
                </c:pt>
                <c:pt idx="6">
                  <c:v>10</c:v>
                </c:pt>
                <c:pt idx="7">
                  <c:v>200</c:v>
                </c:pt>
              </c:numCache>
            </c:numRef>
          </c:val>
          <c:extLst>
            <c:ext xmlns:c16="http://schemas.microsoft.com/office/drawing/2014/chart" uri="{C3380CC4-5D6E-409C-BE32-E72D297353CC}">
              <c16:uniqueId val="{00000000-BB6D-4C2B-AEF3-2896C9513CCE}"/>
            </c:ext>
          </c:extLst>
        </c:ser>
        <c:ser>
          <c:idx val="1"/>
          <c:order val="1"/>
          <c:tx>
            <c:strRef>
              <c:f>Sheet1!$E$7</c:f>
              <c:strCache>
                <c:ptCount val="1"/>
                <c:pt idx="0">
                  <c:v>Infantry Low</c:v>
                </c:pt>
              </c:strCache>
            </c:strRef>
          </c:tx>
          <c:spPr>
            <a:solidFill>
              <a:srgbClr val="92D050"/>
            </a:solidFill>
            <a:ln>
              <a:noFill/>
            </a:ln>
            <a:effectLst/>
          </c:spPr>
          <c:invertIfNegative val="0"/>
          <c:cat>
            <c:strRef>
              <c:f>Sheet1!$C$8:$C$15</c:f>
              <c:strCache>
                <c:ptCount val="8"/>
                <c:pt idx="0">
                  <c:v>Basic</c:v>
                </c:pt>
                <c:pt idx="1">
                  <c:v>Armour Shredding</c:v>
                </c:pt>
                <c:pt idx="2">
                  <c:v>Armour Piercing</c:v>
                </c:pt>
                <c:pt idx="3">
                  <c:v>Daemonic</c:v>
                </c:pt>
                <c:pt idx="4">
                  <c:v>Heavy</c:v>
                </c:pt>
                <c:pt idx="5">
                  <c:v>Anti-Vehicle</c:v>
                </c:pt>
                <c:pt idx="6">
                  <c:v>Biological</c:v>
                </c:pt>
                <c:pt idx="7">
                  <c:v>Explosive</c:v>
                </c:pt>
              </c:strCache>
            </c:strRef>
          </c:cat>
          <c:val>
            <c:numRef>
              <c:f>Sheet1!$E$8:$E$15</c:f>
              <c:numCache>
                <c:formatCode>General</c:formatCode>
                <c:ptCount val="8"/>
                <c:pt idx="0">
                  <c:v>100</c:v>
                </c:pt>
                <c:pt idx="1">
                  <c:v>100</c:v>
                </c:pt>
                <c:pt idx="2">
                  <c:v>50</c:v>
                </c:pt>
                <c:pt idx="3">
                  <c:v>200</c:v>
                </c:pt>
                <c:pt idx="4">
                  <c:v>200</c:v>
                </c:pt>
                <c:pt idx="5">
                  <c:v>10</c:v>
                </c:pt>
                <c:pt idx="6">
                  <c:v>200</c:v>
                </c:pt>
                <c:pt idx="7">
                  <c:v>50</c:v>
                </c:pt>
              </c:numCache>
            </c:numRef>
          </c:val>
          <c:extLst>
            <c:ext xmlns:c16="http://schemas.microsoft.com/office/drawing/2014/chart" uri="{C3380CC4-5D6E-409C-BE32-E72D297353CC}">
              <c16:uniqueId val="{00000001-BB6D-4C2B-AEF3-2896C9513CCE}"/>
            </c:ext>
          </c:extLst>
        </c:ser>
        <c:ser>
          <c:idx val="2"/>
          <c:order val="2"/>
          <c:tx>
            <c:strRef>
              <c:f>Sheet1!$F$7</c:f>
              <c:strCache>
                <c:ptCount val="1"/>
                <c:pt idx="0">
                  <c:v>Infantry Med</c:v>
                </c:pt>
              </c:strCache>
            </c:strRef>
          </c:tx>
          <c:spPr>
            <a:solidFill>
              <a:srgbClr val="00B050"/>
            </a:solidFill>
            <a:ln>
              <a:noFill/>
            </a:ln>
            <a:effectLst/>
          </c:spPr>
          <c:invertIfNegative val="0"/>
          <c:cat>
            <c:strRef>
              <c:f>Sheet1!$C$8:$C$15</c:f>
              <c:strCache>
                <c:ptCount val="8"/>
                <c:pt idx="0">
                  <c:v>Basic</c:v>
                </c:pt>
                <c:pt idx="1">
                  <c:v>Armour Shredding</c:v>
                </c:pt>
                <c:pt idx="2">
                  <c:v>Armour Piercing</c:v>
                </c:pt>
                <c:pt idx="3">
                  <c:v>Daemonic</c:v>
                </c:pt>
                <c:pt idx="4">
                  <c:v>Heavy</c:v>
                </c:pt>
                <c:pt idx="5">
                  <c:v>Anti-Vehicle</c:v>
                </c:pt>
                <c:pt idx="6">
                  <c:v>Biological</c:v>
                </c:pt>
                <c:pt idx="7">
                  <c:v>Explosive</c:v>
                </c:pt>
              </c:strCache>
            </c:strRef>
          </c:cat>
          <c:val>
            <c:numRef>
              <c:f>Sheet1!$F$8:$F$15</c:f>
              <c:numCache>
                <c:formatCode>General</c:formatCode>
                <c:ptCount val="8"/>
                <c:pt idx="0">
                  <c:v>100</c:v>
                </c:pt>
                <c:pt idx="1">
                  <c:v>100</c:v>
                </c:pt>
                <c:pt idx="2">
                  <c:v>50</c:v>
                </c:pt>
                <c:pt idx="3">
                  <c:v>200</c:v>
                </c:pt>
                <c:pt idx="4">
                  <c:v>200</c:v>
                </c:pt>
                <c:pt idx="5">
                  <c:v>10</c:v>
                </c:pt>
                <c:pt idx="6">
                  <c:v>200</c:v>
                </c:pt>
                <c:pt idx="7">
                  <c:v>50</c:v>
                </c:pt>
              </c:numCache>
            </c:numRef>
          </c:val>
          <c:extLst>
            <c:ext xmlns:c16="http://schemas.microsoft.com/office/drawing/2014/chart" uri="{C3380CC4-5D6E-409C-BE32-E72D297353CC}">
              <c16:uniqueId val="{00000002-BB6D-4C2B-AEF3-2896C9513CCE}"/>
            </c:ext>
          </c:extLst>
        </c:ser>
        <c:ser>
          <c:idx val="3"/>
          <c:order val="3"/>
          <c:tx>
            <c:strRef>
              <c:f>Sheet1!$G$7</c:f>
              <c:strCache>
                <c:ptCount val="1"/>
                <c:pt idx="0">
                  <c:v>Infantry High</c:v>
                </c:pt>
              </c:strCache>
            </c:strRef>
          </c:tx>
          <c:spPr>
            <a:solidFill>
              <a:schemeClr val="accent6"/>
            </a:solidFill>
            <a:ln>
              <a:noFill/>
            </a:ln>
            <a:effectLst/>
          </c:spPr>
          <c:invertIfNegative val="0"/>
          <c:cat>
            <c:strRef>
              <c:f>Sheet1!$C$8:$C$15</c:f>
              <c:strCache>
                <c:ptCount val="8"/>
                <c:pt idx="0">
                  <c:v>Basic</c:v>
                </c:pt>
                <c:pt idx="1">
                  <c:v>Armour Shredding</c:v>
                </c:pt>
                <c:pt idx="2">
                  <c:v>Armour Piercing</c:v>
                </c:pt>
                <c:pt idx="3">
                  <c:v>Daemonic</c:v>
                </c:pt>
                <c:pt idx="4">
                  <c:v>Heavy</c:v>
                </c:pt>
                <c:pt idx="5">
                  <c:v>Anti-Vehicle</c:v>
                </c:pt>
                <c:pt idx="6">
                  <c:v>Biological</c:v>
                </c:pt>
                <c:pt idx="7">
                  <c:v>Explosive</c:v>
                </c:pt>
              </c:strCache>
            </c:strRef>
          </c:cat>
          <c:val>
            <c:numRef>
              <c:f>Sheet1!$G$8:$G$15</c:f>
              <c:numCache>
                <c:formatCode>General</c:formatCode>
                <c:ptCount val="8"/>
                <c:pt idx="0">
                  <c:v>100</c:v>
                </c:pt>
                <c:pt idx="1">
                  <c:v>100</c:v>
                </c:pt>
                <c:pt idx="2">
                  <c:v>50</c:v>
                </c:pt>
                <c:pt idx="3">
                  <c:v>200</c:v>
                </c:pt>
                <c:pt idx="4">
                  <c:v>200</c:v>
                </c:pt>
                <c:pt idx="5">
                  <c:v>10</c:v>
                </c:pt>
                <c:pt idx="6">
                  <c:v>200</c:v>
                </c:pt>
                <c:pt idx="7">
                  <c:v>50</c:v>
                </c:pt>
              </c:numCache>
            </c:numRef>
          </c:val>
          <c:extLst>
            <c:ext xmlns:c16="http://schemas.microsoft.com/office/drawing/2014/chart" uri="{C3380CC4-5D6E-409C-BE32-E72D297353CC}">
              <c16:uniqueId val="{00000003-BB6D-4C2B-AEF3-2896C9513CCE}"/>
            </c:ext>
          </c:extLst>
        </c:ser>
        <c:ser>
          <c:idx val="4"/>
          <c:order val="4"/>
          <c:tx>
            <c:strRef>
              <c:f>Sheet1!$H$7</c:f>
              <c:strCache>
                <c:ptCount val="1"/>
                <c:pt idx="0">
                  <c:v>Commander</c:v>
                </c:pt>
              </c:strCache>
            </c:strRef>
          </c:tx>
          <c:spPr>
            <a:solidFill>
              <a:srgbClr val="FFFF00"/>
            </a:solidFill>
            <a:ln>
              <a:noFill/>
            </a:ln>
            <a:effectLst/>
          </c:spPr>
          <c:invertIfNegative val="0"/>
          <c:cat>
            <c:strRef>
              <c:f>Sheet1!$C$8:$C$15</c:f>
              <c:strCache>
                <c:ptCount val="8"/>
                <c:pt idx="0">
                  <c:v>Basic</c:v>
                </c:pt>
                <c:pt idx="1">
                  <c:v>Armour Shredding</c:v>
                </c:pt>
                <c:pt idx="2">
                  <c:v>Armour Piercing</c:v>
                </c:pt>
                <c:pt idx="3">
                  <c:v>Daemonic</c:v>
                </c:pt>
                <c:pt idx="4">
                  <c:v>Heavy</c:v>
                </c:pt>
                <c:pt idx="5">
                  <c:v>Anti-Vehicle</c:v>
                </c:pt>
                <c:pt idx="6">
                  <c:v>Biological</c:v>
                </c:pt>
                <c:pt idx="7">
                  <c:v>Explosive</c:v>
                </c:pt>
              </c:strCache>
            </c:strRef>
          </c:cat>
          <c:val>
            <c:numRef>
              <c:f>Sheet1!$H$8:$H$15</c:f>
              <c:numCache>
                <c:formatCode>General</c:formatCode>
                <c:ptCount val="8"/>
                <c:pt idx="0">
                  <c:v>50</c:v>
                </c:pt>
                <c:pt idx="1">
                  <c:v>50</c:v>
                </c:pt>
                <c:pt idx="2">
                  <c:v>50</c:v>
                </c:pt>
                <c:pt idx="3">
                  <c:v>100</c:v>
                </c:pt>
                <c:pt idx="4">
                  <c:v>100</c:v>
                </c:pt>
                <c:pt idx="5">
                  <c:v>10</c:v>
                </c:pt>
                <c:pt idx="6">
                  <c:v>50</c:v>
                </c:pt>
                <c:pt idx="7">
                  <c:v>20</c:v>
                </c:pt>
              </c:numCache>
            </c:numRef>
          </c:val>
          <c:extLst>
            <c:ext xmlns:c16="http://schemas.microsoft.com/office/drawing/2014/chart" uri="{C3380CC4-5D6E-409C-BE32-E72D297353CC}">
              <c16:uniqueId val="{00000004-BB6D-4C2B-AEF3-2896C9513CCE}"/>
            </c:ext>
          </c:extLst>
        </c:ser>
        <c:ser>
          <c:idx val="5"/>
          <c:order val="5"/>
          <c:tx>
            <c:strRef>
              <c:f>Sheet1!$I$7</c:f>
              <c:strCache>
                <c:ptCount val="1"/>
                <c:pt idx="0">
                  <c:v>Infantry Heavy Med</c:v>
                </c:pt>
              </c:strCache>
            </c:strRef>
          </c:tx>
          <c:spPr>
            <a:solidFill>
              <a:srgbClr val="00B0F0"/>
            </a:solidFill>
            <a:ln>
              <a:noFill/>
            </a:ln>
            <a:effectLst/>
          </c:spPr>
          <c:invertIfNegative val="0"/>
          <c:cat>
            <c:strRef>
              <c:f>Sheet1!$C$8:$C$15</c:f>
              <c:strCache>
                <c:ptCount val="8"/>
                <c:pt idx="0">
                  <c:v>Basic</c:v>
                </c:pt>
                <c:pt idx="1">
                  <c:v>Armour Shredding</c:v>
                </c:pt>
                <c:pt idx="2">
                  <c:v>Armour Piercing</c:v>
                </c:pt>
                <c:pt idx="3">
                  <c:v>Daemonic</c:v>
                </c:pt>
                <c:pt idx="4">
                  <c:v>Heavy</c:v>
                </c:pt>
                <c:pt idx="5">
                  <c:v>Anti-Vehicle</c:v>
                </c:pt>
                <c:pt idx="6">
                  <c:v>Biological</c:v>
                </c:pt>
                <c:pt idx="7">
                  <c:v>Explosive</c:v>
                </c:pt>
              </c:strCache>
            </c:strRef>
          </c:cat>
          <c:val>
            <c:numRef>
              <c:f>Sheet1!$I$8:$I$15</c:f>
              <c:numCache>
                <c:formatCode>General</c:formatCode>
                <c:ptCount val="8"/>
                <c:pt idx="0">
                  <c:v>50</c:v>
                </c:pt>
                <c:pt idx="1">
                  <c:v>50</c:v>
                </c:pt>
                <c:pt idx="2">
                  <c:v>50</c:v>
                </c:pt>
                <c:pt idx="3">
                  <c:v>100</c:v>
                </c:pt>
                <c:pt idx="4">
                  <c:v>200</c:v>
                </c:pt>
                <c:pt idx="5">
                  <c:v>20</c:v>
                </c:pt>
                <c:pt idx="6">
                  <c:v>100</c:v>
                </c:pt>
                <c:pt idx="7">
                  <c:v>50</c:v>
                </c:pt>
              </c:numCache>
            </c:numRef>
          </c:val>
          <c:extLst>
            <c:ext xmlns:c16="http://schemas.microsoft.com/office/drawing/2014/chart" uri="{C3380CC4-5D6E-409C-BE32-E72D297353CC}">
              <c16:uniqueId val="{00000005-BB6D-4C2B-AEF3-2896C9513CCE}"/>
            </c:ext>
          </c:extLst>
        </c:ser>
        <c:ser>
          <c:idx val="6"/>
          <c:order val="6"/>
          <c:tx>
            <c:strRef>
              <c:f>Sheet1!$J$7</c:f>
              <c:strCache>
                <c:ptCount val="1"/>
                <c:pt idx="0">
                  <c:v>Infantry Heavy High</c:v>
                </c:pt>
              </c:strCache>
            </c:strRef>
          </c:tx>
          <c:spPr>
            <a:solidFill>
              <a:srgbClr val="002060"/>
            </a:solidFill>
            <a:ln>
              <a:noFill/>
            </a:ln>
            <a:effectLst/>
          </c:spPr>
          <c:invertIfNegative val="0"/>
          <c:cat>
            <c:strRef>
              <c:f>Sheet1!$C$8:$C$15</c:f>
              <c:strCache>
                <c:ptCount val="8"/>
                <c:pt idx="0">
                  <c:v>Basic</c:v>
                </c:pt>
                <c:pt idx="1">
                  <c:v>Armour Shredding</c:v>
                </c:pt>
                <c:pt idx="2">
                  <c:v>Armour Piercing</c:v>
                </c:pt>
                <c:pt idx="3">
                  <c:v>Daemonic</c:v>
                </c:pt>
                <c:pt idx="4">
                  <c:v>Heavy</c:v>
                </c:pt>
                <c:pt idx="5">
                  <c:v>Anti-Vehicle</c:v>
                </c:pt>
                <c:pt idx="6">
                  <c:v>Biological</c:v>
                </c:pt>
                <c:pt idx="7">
                  <c:v>Explosive</c:v>
                </c:pt>
              </c:strCache>
            </c:strRef>
          </c:cat>
          <c:val>
            <c:numRef>
              <c:f>Sheet1!$J$8:$J$15</c:f>
              <c:numCache>
                <c:formatCode>General</c:formatCode>
                <c:ptCount val="8"/>
                <c:pt idx="0">
                  <c:v>20</c:v>
                </c:pt>
                <c:pt idx="1">
                  <c:v>20</c:v>
                </c:pt>
                <c:pt idx="2">
                  <c:v>20</c:v>
                </c:pt>
                <c:pt idx="3">
                  <c:v>40</c:v>
                </c:pt>
                <c:pt idx="4">
                  <c:v>100</c:v>
                </c:pt>
                <c:pt idx="5">
                  <c:v>50</c:v>
                </c:pt>
                <c:pt idx="6">
                  <c:v>20</c:v>
                </c:pt>
                <c:pt idx="7">
                  <c:v>50</c:v>
                </c:pt>
              </c:numCache>
            </c:numRef>
          </c:val>
          <c:extLst>
            <c:ext xmlns:c16="http://schemas.microsoft.com/office/drawing/2014/chart" uri="{C3380CC4-5D6E-409C-BE32-E72D297353CC}">
              <c16:uniqueId val="{00000006-BB6D-4C2B-AEF3-2896C9513CCE}"/>
            </c:ext>
          </c:extLst>
        </c:ser>
        <c:ser>
          <c:idx val="7"/>
          <c:order val="7"/>
          <c:tx>
            <c:strRef>
              <c:f>Sheet1!$K$7</c:f>
              <c:strCache>
                <c:ptCount val="1"/>
                <c:pt idx="0">
                  <c:v>Daemon Low</c:v>
                </c:pt>
              </c:strCache>
            </c:strRef>
          </c:tx>
          <c:spPr>
            <a:solidFill>
              <a:srgbClr val="FF0000"/>
            </a:solidFill>
            <a:ln>
              <a:noFill/>
            </a:ln>
            <a:effectLst/>
          </c:spPr>
          <c:invertIfNegative val="0"/>
          <c:cat>
            <c:strRef>
              <c:f>Sheet1!$C$8:$C$15</c:f>
              <c:strCache>
                <c:ptCount val="8"/>
                <c:pt idx="0">
                  <c:v>Basic</c:v>
                </c:pt>
                <c:pt idx="1">
                  <c:v>Armour Shredding</c:v>
                </c:pt>
                <c:pt idx="2">
                  <c:v>Armour Piercing</c:v>
                </c:pt>
                <c:pt idx="3">
                  <c:v>Daemonic</c:v>
                </c:pt>
                <c:pt idx="4">
                  <c:v>Heavy</c:v>
                </c:pt>
                <c:pt idx="5">
                  <c:v>Anti-Vehicle</c:v>
                </c:pt>
                <c:pt idx="6">
                  <c:v>Biological</c:v>
                </c:pt>
                <c:pt idx="7">
                  <c:v>Explosive</c:v>
                </c:pt>
              </c:strCache>
            </c:strRef>
          </c:cat>
          <c:val>
            <c:numRef>
              <c:f>Sheet1!$K$8:$K$15</c:f>
              <c:numCache>
                <c:formatCode>General</c:formatCode>
                <c:ptCount val="8"/>
                <c:pt idx="0">
                  <c:v>100</c:v>
                </c:pt>
                <c:pt idx="1">
                  <c:v>100</c:v>
                </c:pt>
                <c:pt idx="2">
                  <c:v>50</c:v>
                </c:pt>
                <c:pt idx="3">
                  <c:v>50</c:v>
                </c:pt>
                <c:pt idx="4">
                  <c:v>100</c:v>
                </c:pt>
                <c:pt idx="5">
                  <c:v>10</c:v>
                </c:pt>
                <c:pt idx="6">
                  <c:v>50</c:v>
                </c:pt>
                <c:pt idx="7">
                  <c:v>50</c:v>
                </c:pt>
              </c:numCache>
            </c:numRef>
          </c:val>
          <c:extLst>
            <c:ext xmlns:c16="http://schemas.microsoft.com/office/drawing/2014/chart" uri="{C3380CC4-5D6E-409C-BE32-E72D297353CC}">
              <c16:uniqueId val="{00000007-BB6D-4C2B-AEF3-2896C9513CCE}"/>
            </c:ext>
          </c:extLst>
        </c:ser>
        <c:ser>
          <c:idx val="8"/>
          <c:order val="8"/>
          <c:tx>
            <c:strRef>
              <c:f>Sheet1!$L$7</c:f>
              <c:strCache>
                <c:ptCount val="1"/>
                <c:pt idx="0">
                  <c:v>Daemon Med</c:v>
                </c:pt>
              </c:strCache>
            </c:strRef>
          </c:tx>
          <c:spPr>
            <a:solidFill>
              <a:srgbClr val="C00000"/>
            </a:solidFill>
            <a:ln>
              <a:noFill/>
            </a:ln>
            <a:effectLst/>
          </c:spPr>
          <c:invertIfNegative val="0"/>
          <c:cat>
            <c:strRef>
              <c:f>Sheet1!$C$8:$C$15</c:f>
              <c:strCache>
                <c:ptCount val="8"/>
                <c:pt idx="0">
                  <c:v>Basic</c:v>
                </c:pt>
                <c:pt idx="1">
                  <c:v>Armour Shredding</c:v>
                </c:pt>
                <c:pt idx="2">
                  <c:v>Armour Piercing</c:v>
                </c:pt>
                <c:pt idx="3">
                  <c:v>Daemonic</c:v>
                </c:pt>
                <c:pt idx="4">
                  <c:v>Heavy</c:v>
                </c:pt>
                <c:pt idx="5">
                  <c:v>Anti-Vehicle</c:v>
                </c:pt>
                <c:pt idx="6">
                  <c:v>Biological</c:v>
                </c:pt>
                <c:pt idx="7">
                  <c:v>Explosive</c:v>
                </c:pt>
              </c:strCache>
            </c:strRef>
          </c:cat>
          <c:val>
            <c:numRef>
              <c:f>Sheet1!$L$8:$L$15</c:f>
              <c:numCache>
                <c:formatCode>General</c:formatCode>
                <c:ptCount val="8"/>
                <c:pt idx="0">
                  <c:v>50</c:v>
                </c:pt>
                <c:pt idx="1">
                  <c:v>50</c:v>
                </c:pt>
                <c:pt idx="2">
                  <c:v>50</c:v>
                </c:pt>
                <c:pt idx="3">
                  <c:v>50</c:v>
                </c:pt>
                <c:pt idx="4">
                  <c:v>50</c:v>
                </c:pt>
                <c:pt idx="5">
                  <c:v>10</c:v>
                </c:pt>
                <c:pt idx="6">
                  <c:v>20</c:v>
                </c:pt>
                <c:pt idx="7">
                  <c:v>50</c:v>
                </c:pt>
              </c:numCache>
            </c:numRef>
          </c:val>
          <c:extLst>
            <c:ext xmlns:c16="http://schemas.microsoft.com/office/drawing/2014/chart" uri="{C3380CC4-5D6E-409C-BE32-E72D297353CC}">
              <c16:uniqueId val="{00000008-BB6D-4C2B-AEF3-2896C9513CCE}"/>
            </c:ext>
          </c:extLst>
        </c:ser>
        <c:ser>
          <c:idx val="9"/>
          <c:order val="9"/>
          <c:tx>
            <c:strRef>
              <c:f>Sheet1!$M$7</c:f>
              <c:strCache>
                <c:ptCount val="1"/>
                <c:pt idx="0">
                  <c:v>Daemon High</c:v>
                </c:pt>
              </c:strCache>
            </c:strRef>
          </c:tx>
          <c:spPr>
            <a:solidFill>
              <a:srgbClr val="8E0000"/>
            </a:solidFill>
            <a:ln>
              <a:noFill/>
            </a:ln>
            <a:effectLst/>
          </c:spPr>
          <c:invertIfNegative val="0"/>
          <c:cat>
            <c:strRef>
              <c:f>Sheet1!$C$8:$C$15</c:f>
              <c:strCache>
                <c:ptCount val="8"/>
                <c:pt idx="0">
                  <c:v>Basic</c:v>
                </c:pt>
                <c:pt idx="1">
                  <c:v>Armour Shredding</c:v>
                </c:pt>
                <c:pt idx="2">
                  <c:v>Armour Piercing</c:v>
                </c:pt>
                <c:pt idx="3">
                  <c:v>Daemonic</c:v>
                </c:pt>
                <c:pt idx="4">
                  <c:v>Heavy</c:v>
                </c:pt>
                <c:pt idx="5">
                  <c:v>Anti-Vehicle</c:v>
                </c:pt>
                <c:pt idx="6">
                  <c:v>Biological</c:v>
                </c:pt>
                <c:pt idx="7">
                  <c:v>Explosive</c:v>
                </c:pt>
              </c:strCache>
            </c:strRef>
          </c:cat>
          <c:val>
            <c:numRef>
              <c:f>Sheet1!$M$8:$M$15</c:f>
              <c:numCache>
                <c:formatCode>General</c:formatCode>
                <c:ptCount val="8"/>
                <c:pt idx="0">
                  <c:v>20</c:v>
                </c:pt>
                <c:pt idx="1">
                  <c:v>20</c:v>
                </c:pt>
                <c:pt idx="2">
                  <c:v>20</c:v>
                </c:pt>
                <c:pt idx="3">
                  <c:v>20</c:v>
                </c:pt>
                <c:pt idx="4">
                  <c:v>20</c:v>
                </c:pt>
                <c:pt idx="5">
                  <c:v>200</c:v>
                </c:pt>
                <c:pt idx="6">
                  <c:v>10</c:v>
                </c:pt>
                <c:pt idx="7">
                  <c:v>20</c:v>
                </c:pt>
              </c:numCache>
            </c:numRef>
          </c:val>
          <c:extLst>
            <c:ext xmlns:c16="http://schemas.microsoft.com/office/drawing/2014/chart" uri="{C3380CC4-5D6E-409C-BE32-E72D297353CC}">
              <c16:uniqueId val="{00000009-BB6D-4C2B-AEF3-2896C9513CCE}"/>
            </c:ext>
          </c:extLst>
        </c:ser>
        <c:ser>
          <c:idx val="10"/>
          <c:order val="10"/>
          <c:tx>
            <c:strRef>
              <c:f>Sheet1!$N$7</c:f>
              <c:strCache>
                <c:ptCount val="1"/>
                <c:pt idx="0">
                  <c:v>Vehicle Low</c:v>
                </c:pt>
              </c:strCache>
            </c:strRef>
          </c:tx>
          <c:spPr>
            <a:solidFill>
              <a:schemeClr val="tx1">
                <a:lumMod val="50000"/>
                <a:lumOff val="50000"/>
              </a:schemeClr>
            </a:solidFill>
            <a:ln>
              <a:noFill/>
            </a:ln>
            <a:effectLst/>
          </c:spPr>
          <c:invertIfNegative val="0"/>
          <c:cat>
            <c:strRef>
              <c:f>Sheet1!$C$8:$C$15</c:f>
              <c:strCache>
                <c:ptCount val="8"/>
                <c:pt idx="0">
                  <c:v>Basic</c:v>
                </c:pt>
                <c:pt idx="1">
                  <c:v>Armour Shredding</c:v>
                </c:pt>
                <c:pt idx="2">
                  <c:v>Armour Piercing</c:v>
                </c:pt>
                <c:pt idx="3">
                  <c:v>Daemonic</c:v>
                </c:pt>
                <c:pt idx="4">
                  <c:v>Heavy</c:v>
                </c:pt>
                <c:pt idx="5">
                  <c:v>Anti-Vehicle</c:v>
                </c:pt>
                <c:pt idx="6">
                  <c:v>Biological</c:v>
                </c:pt>
                <c:pt idx="7">
                  <c:v>Explosive</c:v>
                </c:pt>
              </c:strCache>
            </c:strRef>
          </c:cat>
          <c:val>
            <c:numRef>
              <c:f>Sheet1!$N$8:$N$15</c:f>
              <c:numCache>
                <c:formatCode>General</c:formatCode>
                <c:ptCount val="8"/>
                <c:pt idx="0">
                  <c:v>20</c:v>
                </c:pt>
                <c:pt idx="1">
                  <c:v>50</c:v>
                </c:pt>
                <c:pt idx="2">
                  <c:v>1</c:v>
                </c:pt>
                <c:pt idx="3">
                  <c:v>40</c:v>
                </c:pt>
                <c:pt idx="4">
                  <c:v>60</c:v>
                </c:pt>
                <c:pt idx="5">
                  <c:v>100</c:v>
                </c:pt>
                <c:pt idx="6">
                  <c:v>5</c:v>
                </c:pt>
                <c:pt idx="7">
                  <c:v>50</c:v>
                </c:pt>
              </c:numCache>
            </c:numRef>
          </c:val>
          <c:extLst>
            <c:ext xmlns:c16="http://schemas.microsoft.com/office/drawing/2014/chart" uri="{C3380CC4-5D6E-409C-BE32-E72D297353CC}">
              <c16:uniqueId val="{0000000A-BB6D-4C2B-AEF3-2896C9513CCE}"/>
            </c:ext>
          </c:extLst>
        </c:ser>
        <c:ser>
          <c:idx val="11"/>
          <c:order val="11"/>
          <c:tx>
            <c:strRef>
              <c:f>Sheet1!$O$7</c:f>
              <c:strCache>
                <c:ptCount val="1"/>
                <c:pt idx="0">
                  <c:v>Vehicle Med</c:v>
                </c:pt>
              </c:strCache>
            </c:strRef>
          </c:tx>
          <c:spPr>
            <a:solidFill>
              <a:schemeClr val="tx1">
                <a:lumMod val="75000"/>
                <a:lumOff val="25000"/>
              </a:schemeClr>
            </a:solidFill>
            <a:ln>
              <a:noFill/>
            </a:ln>
            <a:effectLst/>
          </c:spPr>
          <c:invertIfNegative val="0"/>
          <c:cat>
            <c:strRef>
              <c:f>Sheet1!$C$8:$C$15</c:f>
              <c:strCache>
                <c:ptCount val="8"/>
                <c:pt idx="0">
                  <c:v>Basic</c:v>
                </c:pt>
                <c:pt idx="1">
                  <c:v>Armour Shredding</c:v>
                </c:pt>
                <c:pt idx="2">
                  <c:v>Armour Piercing</c:v>
                </c:pt>
                <c:pt idx="3">
                  <c:v>Daemonic</c:v>
                </c:pt>
                <c:pt idx="4">
                  <c:v>Heavy</c:v>
                </c:pt>
                <c:pt idx="5">
                  <c:v>Anti-Vehicle</c:v>
                </c:pt>
                <c:pt idx="6">
                  <c:v>Biological</c:v>
                </c:pt>
                <c:pt idx="7">
                  <c:v>Explosive</c:v>
                </c:pt>
              </c:strCache>
            </c:strRef>
          </c:cat>
          <c:val>
            <c:numRef>
              <c:f>Sheet1!$O$8:$O$15</c:f>
              <c:numCache>
                <c:formatCode>General</c:formatCode>
                <c:ptCount val="8"/>
                <c:pt idx="0">
                  <c:v>5</c:v>
                </c:pt>
                <c:pt idx="1">
                  <c:v>20</c:v>
                </c:pt>
                <c:pt idx="2">
                  <c:v>1</c:v>
                </c:pt>
                <c:pt idx="3">
                  <c:v>10</c:v>
                </c:pt>
                <c:pt idx="4">
                  <c:v>40</c:v>
                </c:pt>
                <c:pt idx="5">
                  <c:v>200</c:v>
                </c:pt>
                <c:pt idx="6">
                  <c:v>2</c:v>
                </c:pt>
                <c:pt idx="7">
                  <c:v>20</c:v>
                </c:pt>
              </c:numCache>
            </c:numRef>
          </c:val>
          <c:extLst>
            <c:ext xmlns:c16="http://schemas.microsoft.com/office/drawing/2014/chart" uri="{C3380CC4-5D6E-409C-BE32-E72D297353CC}">
              <c16:uniqueId val="{0000000B-BB6D-4C2B-AEF3-2896C9513CCE}"/>
            </c:ext>
          </c:extLst>
        </c:ser>
        <c:ser>
          <c:idx val="12"/>
          <c:order val="12"/>
          <c:tx>
            <c:strRef>
              <c:f>Sheet1!$P$7</c:f>
              <c:strCache>
                <c:ptCount val="1"/>
                <c:pt idx="0">
                  <c:v>Vehicle High</c:v>
                </c:pt>
              </c:strCache>
            </c:strRef>
          </c:tx>
          <c:spPr>
            <a:solidFill>
              <a:schemeClr val="tx1"/>
            </a:solidFill>
            <a:ln>
              <a:noFill/>
            </a:ln>
            <a:effectLst/>
          </c:spPr>
          <c:invertIfNegative val="0"/>
          <c:cat>
            <c:strRef>
              <c:f>Sheet1!$C$8:$C$15</c:f>
              <c:strCache>
                <c:ptCount val="8"/>
                <c:pt idx="0">
                  <c:v>Basic</c:v>
                </c:pt>
                <c:pt idx="1">
                  <c:v>Armour Shredding</c:v>
                </c:pt>
                <c:pt idx="2">
                  <c:v>Armour Piercing</c:v>
                </c:pt>
                <c:pt idx="3">
                  <c:v>Daemonic</c:v>
                </c:pt>
                <c:pt idx="4">
                  <c:v>Heavy</c:v>
                </c:pt>
                <c:pt idx="5">
                  <c:v>Anti-Vehicle</c:v>
                </c:pt>
                <c:pt idx="6">
                  <c:v>Biological</c:v>
                </c:pt>
                <c:pt idx="7">
                  <c:v>Explosive</c:v>
                </c:pt>
              </c:strCache>
            </c:strRef>
          </c:cat>
          <c:val>
            <c:numRef>
              <c:f>Sheet1!$P$8:$P$15</c:f>
              <c:numCache>
                <c:formatCode>General</c:formatCode>
                <c:ptCount val="8"/>
                <c:pt idx="0">
                  <c:v>1</c:v>
                </c:pt>
                <c:pt idx="1">
                  <c:v>10</c:v>
                </c:pt>
                <c:pt idx="2">
                  <c:v>1</c:v>
                </c:pt>
                <c:pt idx="3">
                  <c:v>5</c:v>
                </c:pt>
                <c:pt idx="4">
                  <c:v>20</c:v>
                </c:pt>
                <c:pt idx="5">
                  <c:v>200</c:v>
                </c:pt>
                <c:pt idx="6">
                  <c:v>1</c:v>
                </c:pt>
                <c:pt idx="7">
                  <c:v>20</c:v>
                </c:pt>
              </c:numCache>
            </c:numRef>
          </c:val>
          <c:extLst>
            <c:ext xmlns:c16="http://schemas.microsoft.com/office/drawing/2014/chart" uri="{C3380CC4-5D6E-409C-BE32-E72D297353CC}">
              <c16:uniqueId val="{0000000C-BB6D-4C2B-AEF3-2896C9513CCE}"/>
            </c:ext>
          </c:extLst>
        </c:ser>
        <c:ser>
          <c:idx val="13"/>
          <c:order val="13"/>
          <c:tx>
            <c:strRef>
              <c:f>Sheet1!$Q$7</c:f>
              <c:strCache>
                <c:ptCount val="1"/>
                <c:pt idx="0">
                  <c:v>Building Low</c:v>
                </c:pt>
              </c:strCache>
            </c:strRef>
          </c:tx>
          <c:spPr>
            <a:solidFill>
              <a:schemeClr val="accent2">
                <a:lumMod val="75000"/>
              </a:schemeClr>
            </a:solidFill>
            <a:ln>
              <a:noFill/>
            </a:ln>
            <a:effectLst/>
          </c:spPr>
          <c:invertIfNegative val="0"/>
          <c:cat>
            <c:strRef>
              <c:f>Sheet1!$C$8:$C$15</c:f>
              <c:strCache>
                <c:ptCount val="8"/>
                <c:pt idx="0">
                  <c:v>Basic</c:v>
                </c:pt>
                <c:pt idx="1">
                  <c:v>Armour Shredding</c:v>
                </c:pt>
                <c:pt idx="2">
                  <c:v>Armour Piercing</c:v>
                </c:pt>
                <c:pt idx="3">
                  <c:v>Daemonic</c:v>
                </c:pt>
                <c:pt idx="4">
                  <c:v>Heavy</c:v>
                </c:pt>
                <c:pt idx="5">
                  <c:v>Anti-Vehicle</c:v>
                </c:pt>
                <c:pt idx="6">
                  <c:v>Biological</c:v>
                </c:pt>
                <c:pt idx="7">
                  <c:v>Explosive</c:v>
                </c:pt>
              </c:strCache>
            </c:strRef>
          </c:cat>
          <c:val>
            <c:numRef>
              <c:f>Sheet1!$Q$8:$Q$15</c:f>
              <c:numCache>
                <c:formatCode>General</c:formatCode>
                <c:ptCount val="8"/>
                <c:pt idx="0">
                  <c:v>50</c:v>
                </c:pt>
                <c:pt idx="1">
                  <c:v>100</c:v>
                </c:pt>
                <c:pt idx="2">
                  <c:v>50</c:v>
                </c:pt>
                <c:pt idx="3">
                  <c:v>100</c:v>
                </c:pt>
                <c:pt idx="4">
                  <c:v>200</c:v>
                </c:pt>
                <c:pt idx="5">
                  <c:v>200</c:v>
                </c:pt>
                <c:pt idx="6">
                  <c:v>50</c:v>
                </c:pt>
                <c:pt idx="7">
                  <c:v>20</c:v>
                </c:pt>
              </c:numCache>
            </c:numRef>
          </c:val>
          <c:extLst>
            <c:ext xmlns:c16="http://schemas.microsoft.com/office/drawing/2014/chart" uri="{C3380CC4-5D6E-409C-BE32-E72D297353CC}">
              <c16:uniqueId val="{0000000D-BB6D-4C2B-AEF3-2896C9513CCE}"/>
            </c:ext>
          </c:extLst>
        </c:ser>
        <c:ser>
          <c:idx val="14"/>
          <c:order val="14"/>
          <c:tx>
            <c:strRef>
              <c:f>Sheet1!$R$7</c:f>
              <c:strCache>
                <c:ptCount val="1"/>
                <c:pt idx="0">
                  <c:v>Building High</c:v>
                </c:pt>
              </c:strCache>
            </c:strRef>
          </c:tx>
          <c:spPr>
            <a:solidFill>
              <a:schemeClr val="accent2">
                <a:lumMod val="50000"/>
              </a:schemeClr>
            </a:solidFill>
            <a:ln>
              <a:noFill/>
            </a:ln>
            <a:effectLst/>
          </c:spPr>
          <c:invertIfNegative val="0"/>
          <c:cat>
            <c:strRef>
              <c:f>Sheet1!$C$8:$C$15</c:f>
              <c:strCache>
                <c:ptCount val="8"/>
                <c:pt idx="0">
                  <c:v>Basic</c:v>
                </c:pt>
                <c:pt idx="1">
                  <c:v>Armour Shredding</c:v>
                </c:pt>
                <c:pt idx="2">
                  <c:v>Armour Piercing</c:v>
                </c:pt>
                <c:pt idx="3">
                  <c:v>Daemonic</c:v>
                </c:pt>
                <c:pt idx="4">
                  <c:v>Heavy</c:v>
                </c:pt>
                <c:pt idx="5">
                  <c:v>Anti-Vehicle</c:v>
                </c:pt>
                <c:pt idx="6">
                  <c:v>Biological</c:v>
                </c:pt>
                <c:pt idx="7">
                  <c:v>Explosive</c:v>
                </c:pt>
              </c:strCache>
            </c:strRef>
          </c:cat>
          <c:val>
            <c:numRef>
              <c:f>Sheet1!$R$8:$R$15</c:f>
              <c:numCache>
                <c:formatCode>General</c:formatCode>
                <c:ptCount val="8"/>
                <c:pt idx="0">
                  <c:v>5</c:v>
                </c:pt>
                <c:pt idx="1">
                  <c:v>10</c:v>
                </c:pt>
                <c:pt idx="2">
                  <c:v>5</c:v>
                </c:pt>
                <c:pt idx="3">
                  <c:v>10</c:v>
                </c:pt>
                <c:pt idx="4">
                  <c:v>15</c:v>
                </c:pt>
                <c:pt idx="5">
                  <c:v>30</c:v>
                </c:pt>
                <c:pt idx="6">
                  <c:v>5</c:v>
                </c:pt>
                <c:pt idx="7">
                  <c:v>2</c:v>
                </c:pt>
              </c:numCache>
            </c:numRef>
          </c:val>
          <c:extLst>
            <c:ext xmlns:c16="http://schemas.microsoft.com/office/drawing/2014/chart" uri="{C3380CC4-5D6E-409C-BE32-E72D297353CC}">
              <c16:uniqueId val="{0000000E-BB6D-4C2B-AEF3-2896C9513CCE}"/>
            </c:ext>
          </c:extLst>
        </c:ser>
        <c:dLbls>
          <c:showLegendKey val="0"/>
          <c:showVal val="0"/>
          <c:showCatName val="0"/>
          <c:showSerName val="0"/>
          <c:showPercent val="0"/>
          <c:showBubbleSize val="0"/>
        </c:dLbls>
        <c:gapWidth val="199"/>
        <c:axId val="793367663"/>
        <c:axId val="793360591"/>
      </c:barChart>
      <c:catAx>
        <c:axId val="7933676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cap="none" spc="0" normalizeH="0" baseline="0">
                <a:solidFill>
                  <a:schemeClr val="tx1"/>
                </a:solidFill>
                <a:latin typeface="+mn-lt"/>
                <a:ea typeface="+mn-ea"/>
                <a:cs typeface="+mn-cs"/>
              </a:defRPr>
            </a:pPr>
            <a:endParaRPr lang="en-US"/>
          </a:p>
        </c:txPr>
        <c:crossAx val="793360591"/>
        <c:crosses val="autoZero"/>
        <c:auto val="1"/>
        <c:lblAlgn val="ctr"/>
        <c:lblOffset val="100"/>
        <c:noMultiLvlLbl val="0"/>
      </c:catAx>
      <c:valAx>
        <c:axId val="793360591"/>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793367663"/>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1">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19831-2163-43AB-A5C2-96708DC641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3E9380F-795C-4445-97AF-1C0E9ED6AF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C6FCB3-C270-4C69-85FE-DAFD91A053DD}"/>
              </a:ext>
            </a:extLst>
          </p:cNvPr>
          <p:cNvSpPr>
            <a:spLocks noGrp="1"/>
          </p:cNvSpPr>
          <p:nvPr>
            <p:ph type="dt" sz="half" idx="10"/>
          </p:nvPr>
        </p:nvSpPr>
        <p:spPr/>
        <p:txBody>
          <a:bodyPr/>
          <a:lstStyle/>
          <a:p>
            <a:fld id="{C1EB6D15-D153-4CFA-930E-26EB5BCD59D2}" type="datetimeFigureOut">
              <a:rPr lang="en-GB" smtClean="0"/>
              <a:t>10/05/2021</a:t>
            </a:fld>
            <a:endParaRPr lang="en-GB"/>
          </a:p>
        </p:txBody>
      </p:sp>
      <p:sp>
        <p:nvSpPr>
          <p:cNvPr id="5" name="Footer Placeholder 4">
            <a:extLst>
              <a:ext uri="{FF2B5EF4-FFF2-40B4-BE49-F238E27FC236}">
                <a16:creationId xmlns:a16="http://schemas.microsoft.com/office/drawing/2014/main" id="{154A0721-85F0-4D2D-B6BA-B0D4B518C4A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565F957-B18B-461F-AC37-0A1AD5BD071B}"/>
              </a:ext>
            </a:extLst>
          </p:cNvPr>
          <p:cNvSpPr>
            <a:spLocks noGrp="1"/>
          </p:cNvSpPr>
          <p:nvPr>
            <p:ph type="sldNum" sz="quarter" idx="12"/>
          </p:nvPr>
        </p:nvSpPr>
        <p:spPr/>
        <p:txBody>
          <a:bodyPr/>
          <a:lstStyle/>
          <a:p>
            <a:fld id="{EF7CCA98-7923-42A8-BC30-B5900793A7A0}" type="slidenum">
              <a:rPr lang="en-GB" smtClean="0"/>
              <a:t>‹#›</a:t>
            </a:fld>
            <a:endParaRPr lang="en-GB"/>
          </a:p>
        </p:txBody>
      </p:sp>
    </p:spTree>
    <p:extLst>
      <p:ext uri="{BB962C8B-B14F-4D97-AF65-F5344CB8AC3E}">
        <p14:creationId xmlns:p14="http://schemas.microsoft.com/office/powerpoint/2010/main" val="42139788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2167A-6BA4-4926-9FD9-7C788735993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FE21406-72A2-436B-BC79-EB81AE3F9F7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F27C6F9-0DE4-42B7-9C11-C1763BBF931A}"/>
              </a:ext>
            </a:extLst>
          </p:cNvPr>
          <p:cNvSpPr>
            <a:spLocks noGrp="1"/>
          </p:cNvSpPr>
          <p:nvPr>
            <p:ph type="dt" sz="half" idx="10"/>
          </p:nvPr>
        </p:nvSpPr>
        <p:spPr/>
        <p:txBody>
          <a:bodyPr/>
          <a:lstStyle/>
          <a:p>
            <a:fld id="{C1EB6D15-D153-4CFA-930E-26EB5BCD59D2}" type="datetimeFigureOut">
              <a:rPr lang="en-GB" smtClean="0"/>
              <a:t>10/05/2021</a:t>
            </a:fld>
            <a:endParaRPr lang="en-GB"/>
          </a:p>
        </p:txBody>
      </p:sp>
      <p:sp>
        <p:nvSpPr>
          <p:cNvPr id="5" name="Footer Placeholder 4">
            <a:extLst>
              <a:ext uri="{FF2B5EF4-FFF2-40B4-BE49-F238E27FC236}">
                <a16:creationId xmlns:a16="http://schemas.microsoft.com/office/drawing/2014/main" id="{3658697D-83F5-4160-9F1E-53AFC091DAA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E60E42D-7E76-453E-9095-C4053EB1A42F}"/>
              </a:ext>
            </a:extLst>
          </p:cNvPr>
          <p:cNvSpPr>
            <a:spLocks noGrp="1"/>
          </p:cNvSpPr>
          <p:nvPr>
            <p:ph type="sldNum" sz="quarter" idx="12"/>
          </p:nvPr>
        </p:nvSpPr>
        <p:spPr/>
        <p:txBody>
          <a:bodyPr/>
          <a:lstStyle/>
          <a:p>
            <a:fld id="{EF7CCA98-7923-42A8-BC30-B5900793A7A0}" type="slidenum">
              <a:rPr lang="en-GB" smtClean="0"/>
              <a:t>‹#›</a:t>
            </a:fld>
            <a:endParaRPr lang="en-GB"/>
          </a:p>
        </p:txBody>
      </p:sp>
    </p:spTree>
    <p:extLst>
      <p:ext uri="{BB962C8B-B14F-4D97-AF65-F5344CB8AC3E}">
        <p14:creationId xmlns:p14="http://schemas.microsoft.com/office/powerpoint/2010/main" val="4095145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430C5F-98E7-4DDC-B4E3-ED64BADC3F2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C8AFA1D-245D-4245-A161-E97801A2DD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026D260-83DE-4AAC-9632-149421EBB26A}"/>
              </a:ext>
            </a:extLst>
          </p:cNvPr>
          <p:cNvSpPr>
            <a:spLocks noGrp="1"/>
          </p:cNvSpPr>
          <p:nvPr>
            <p:ph type="dt" sz="half" idx="10"/>
          </p:nvPr>
        </p:nvSpPr>
        <p:spPr/>
        <p:txBody>
          <a:bodyPr/>
          <a:lstStyle/>
          <a:p>
            <a:fld id="{C1EB6D15-D153-4CFA-930E-26EB5BCD59D2}" type="datetimeFigureOut">
              <a:rPr lang="en-GB" smtClean="0"/>
              <a:t>10/05/2021</a:t>
            </a:fld>
            <a:endParaRPr lang="en-GB"/>
          </a:p>
        </p:txBody>
      </p:sp>
      <p:sp>
        <p:nvSpPr>
          <p:cNvPr id="5" name="Footer Placeholder 4">
            <a:extLst>
              <a:ext uri="{FF2B5EF4-FFF2-40B4-BE49-F238E27FC236}">
                <a16:creationId xmlns:a16="http://schemas.microsoft.com/office/drawing/2014/main" id="{31A68146-2048-404A-A91F-0DD66C53458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C1581F2-06A3-4C16-A04E-FDC4CF85223C}"/>
              </a:ext>
            </a:extLst>
          </p:cNvPr>
          <p:cNvSpPr>
            <a:spLocks noGrp="1"/>
          </p:cNvSpPr>
          <p:nvPr>
            <p:ph type="sldNum" sz="quarter" idx="12"/>
          </p:nvPr>
        </p:nvSpPr>
        <p:spPr/>
        <p:txBody>
          <a:bodyPr/>
          <a:lstStyle/>
          <a:p>
            <a:fld id="{EF7CCA98-7923-42A8-BC30-B5900793A7A0}" type="slidenum">
              <a:rPr lang="en-GB" smtClean="0"/>
              <a:t>‹#›</a:t>
            </a:fld>
            <a:endParaRPr lang="en-GB"/>
          </a:p>
        </p:txBody>
      </p:sp>
    </p:spTree>
    <p:extLst>
      <p:ext uri="{BB962C8B-B14F-4D97-AF65-F5344CB8AC3E}">
        <p14:creationId xmlns:p14="http://schemas.microsoft.com/office/powerpoint/2010/main" val="957650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53637-C5B5-41A7-B1FD-2361DA34C3D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23A191A-1115-46C5-8E06-7E69670BB2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5BD1F4A-FA65-4264-B6CE-8CDED9A1FA4D}"/>
              </a:ext>
            </a:extLst>
          </p:cNvPr>
          <p:cNvSpPr>
            <a:spLocks noGrp="1"/>
          </p:cNvSpPr>
          <p:nvPr>
            <p:ph type="dt" sz="half" idx="10"/>
          </p:nvPr>
        </p:nvSpPr>
        <p:spPr/>
        <p:txBody>
          <a:bodyPr/>
          <a:lstStyle/>
          <a:p>
            <a:fld id="{C1EB6D15-D153-4CFA-930E-26EB5BCD59D2}" type="datetimeFigureOut">
              <a:rPr lang="en-GB" smtClean="0"/>
              <a:t>10/05/2021</a:t>
            </a:fld>
            <a:endParaRPr lang="en-GB"/>
          </a:p>
        </p:txBody>
      </p:sp>
      <p:sp>
        <p:nvSpPr>
          <p:cNvPr id="5" name="Footer Placeholder 4">
            <a:extLst>
              <a:ext uri="{FF2B5EF4-FFF2-40B4-BE49-F238E27FC236}">
                <a16:creationId xmlns:a16="http://schemas.microsoft.com/office/drawing/2014/main" id="{36830164-C2B2-481F-A3C2-693EFA98D5D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7EB4FC1-9A93-4826-A81D-31E504E1764F}"/>
              </a:ext>
            </a:extLst>
          </p:cNvPr>
          <p:cNvSpPr>
            <a:spLocks noGrp="1"/>
          </p:cNvSpPr>
          <p:nvPr>
            <p:ph type="sldNum" sz="quarter" idx="12"/>
          </p:nvPr>
        </p:nvSpPr>
        <p:spPr/>
        <p:txBody>
          <a:bodyPr/>
          <a:lstStyle/>
          <a:p>
            <a:fld id="{EF7CCA98-7923-42A8-BC30-B5900793A7A0}" type="slidenum">
              <a:rPr lang="en-GB" smtClean="0"/>
              <a:t>‹#›</a:t>
            </a:fld>
            <a:endParaRPr lang="en-GB"/>
          </a:p>
        </p:txBody>
      </p:sp>
    </p:spTree>
    <p:extLst>
      <p:ext uri="{BB962C8B-B14F-4D97-AF65-F5344CB8AC3E}">
        <p14:creationId xmlns:p14="http://schemas.microsoft.com/office/powerpoint/2010/main" val="11588370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06208-16A1-4459-A084-8B62E580EA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8D051A3D-EF85-49DC-9267-335656D479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5610D4-F620-4BCB-BB11-5E87500B47D5}"/>
              </a:ext>
            </a:extLst>
          </p:cNvPr>
          <p:cNvSpPr>
            <a:spLocks noGrp="1"/>
          </p:cNvSpPr>
          <p:nvPr>
            <p:ph type="dt" sz="half" idx="10"/>
          </p:nvPr>
        </p:nvSpPr>
        <p:spPr/>
        <p:txBody>
          <a:bodyPr/>
          <a:lstStyle/>
          <a:p>
            <a:fld id="{C1EB6D15-D153-4CFA-930E-26EB5BCD59D2}" type="datetimeFigureOut">
              <a:rPr lang="en-GB" smtClean="0"/>
              <a:t>10/05/2021</a:t>
            </a:fld>
            <a:endParaRPr lang="en-GB"/>
          </a:p>
        </p:txBody>
      </p:sp>
      <p:sp>
        <p:nvSpPr>
          <p:cNvPr id="5" name="Footer Placeholder 4">
            <a:extLst>
              <a:ext uri="{FF2B5EF4-FFF2-40B4-BE49-F238E27FC236}">
                <a16:creationId xmlns:a16="http://schemas.microsoft.com/office/drawing/2014/main" id="{0EA4F37A-072C-4C77-9520-9B321CCB741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ACBEEF4-E03A-480A-9F0E-8AA31ED79536}"/>
              </a:ext>
            </a:extLst>
          </p:cNvPr>
          <p:cNvSpPr>
            <a:spLocks noGrp="1"/>
          </p:cNvSpPr>
          <p:nvPr>
            <p:ph type="sldNum" sz="quarter" idx="12"/>
          </p:nvPr>
        </p:nvSpPr>
        <p:spPr/>
        <p:txBody>
          <a:bodyPr/>
          <a:lstStyle/>
          <a:p>
            <a:fld id="{EF7CCA98-7923-42A8-BC30-B5900793A7A0}" type="slidenum">
              <a:rPr lang="en-GB" smtClean="0"/>
              <a:t>‹#›</a:t>
            </a:fld>
            <a:endParaRPr lang="en-GB"/>
          </a:p>
        </p:txBody>
      </p:sp>
    </p:spTree>
    <p:extLst>
      <p:ext uri="{BB962C8B-B14F-4D97-AF65-F5344CB8AC3E}">
        <p14:creationId xmlns:p14="http://schemas.microsoft.com/office/powerpoint/2010/main" val="4177839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F1579-F2E6-4044-958F-D5557A9F2B8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5A12934-9AF8-49F2-9DA2-1C4C2BFC5D6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9214771-FC65-4565-B055-4E1F1A4FCE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541D29B-0342-4D08-B55B-3366515AE6D2}"/>
              </a:ext>
            </a:extLst>
          </p:cNvPr>
          <p:cNvSpPr>
            <a:spLocks noGrp="1"/>
          </p:cNvSpPr>
          <p:nvPr>
            <p:ph type="dt" sz="half" idx="10"/>
          </p:nvPr>
        </p:nvSpPr>
        <p:spPr/>
        <p:txBody>
          <a:bodyPr/>
          <a:lstStyle/>
          <a:p>
            <a:fld id="{C1EB6D15-D153-4CFA-930E-26EB5BCD59D2}" type="datetimeFigureOut">
              <a:rPr lang="en-GB" smtClean="0"/>
              <a:t>10/05/2021</a:t>
            </a:fld>
            <a:endParaRPr lang="en-GB"/>
          </a:p>
        </p:txBody>
      </p:sp>
      <p:sp>
        <p:nvSpPr>
          <p:cNvPr id="6" name="Footer Placeholder 5">
            <a:extLst>
              <a:ext uri="{FF2B5EF4-FFF2-40B4-BE49-F238E27FC236}">
                <a16:creationId xmlns:a16="http://schemas.microsoft.com/office/drawing/2014/main" id="{918476AD-800F-488F-9854-37101188E5A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801F81E-0368-40C2-9235-98713AB351A1}"/>
              </a:ext>
            </a:extLst>
          </p:cNvPr>
          <p:cNvSpPr>
            <a:spLocks noGrp="1"/>
          </p:cNvSpPr>
          <p:nvPr>
            <p:ph type="sldNum" sz="quarter" idx="12"/>
          </p:nvPr>
        </p:nvSpPr>
        <p:spPr/>
        <p:txBody>
          <a:bodyPr/>
          <a:lstStyle/>
          <a:p>
            <a:fld id="{EF7CCA98-7923-42A8-BC30-B5900793A7A0}" type="slidenum">
              <a:rPr lang="en-GB" smtClean="0"/>
              <a:t>‹#›</a:t>
            </a:fld>
            <a:endParaRPr lang="en-GB"/>
          </a:p>
        </p:txBody>
      </p:sp>
    </p:spTree>
    <p:extLst>
      <p:ext uri="{BB962C8B-B14F-4D97-AF65-F5344CB8AC3E}">
        <p14:creationId xmlns:p14="http://schemas.microsoft.com/office/powerpoint/2010/main" val="1548244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B1793-37CB-47B3-835D-711F7A6591A8}"/>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780493D-9433-418E-9ECC-649FE5AF1D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B31249-1C1B-445E-A4B2-B8B94BA260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EA52CFA-C7C2-4733-9422-C66ACF0451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B1418A1-8D77-4BE8-AC5E-ED306C8DF5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61DB710-16C9-4D23-B9B3-7C20F99E8B9C}"/>
              </a:ext>
            </a:extLst>
          </p:cNvPr>
          <p:cNvSpPr>
            <a:spLocks noGrp="1"/>
          </p:cNvSpPr>
          <p:nvPr>
            <p:ph type="dt" sz="half" idx="10"/>
          </p:nvPr>
        </p:nvSpPr>
        <p:spPr/>
        <p:txBody>
          <a:bodyPr/>
          <a:lstStyle/>
          <a:p>
            <a:fld id="{C1EB6D15-D153-4CFA-930E-26EB5BCD59D2}" type="datetimeFigureOut">
              <a:rPr lang="en-GB" smtClean="0"/>
              <a:t>10/05/2021</a:t>
            </a:fld>
            <a:endParaRPr lang="en-GB"/>
          </a:p>
        </p:txBody>
      </p:sp>
      <p:sp>
        <p:nvSpPr>
          <p:cNvPr id="8" name="Footer Placeholder 7">
            <a:extLst>
              <a:ext uri="{FF2B5EF4-FFF2-40B4-BE49-F238E27FC236}">
                <a16:creationId xmlns:a16="http://schemas.microsoft.com/office/drawing/2014/main" id="{4AE2C8D2-1526-4636-93AD-8AAA67216FC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C3D31F6-6FFC-4F40-BBB8-03899D68AF27}"/>
              </a:ext>
            </a:extLst>
          </p:cNvPr>
          <p:cNvSpPr>
            <a:spLocks noGrp="1"/>
          </p:cNvSpPr>
          <p:nvPr>
            <p:ph type="sldNum" sz="quarter" idx="12"/>
          </p:nvPr>
        </p:nvSpPr>
        <p:spPr/>
        <p:txBody>
          <a:bodyPr/>
          <a:lstStyle/>
          <a:p>
            <a:fld id="{EF7CCA98-7923-42A8-BC30-B5900793A7A0}" type="slidenum">
              <a:rPr lang="en-GB" smtClean="0"/>
              <a:t>‹#›</a:t>
            </a:fld>
            <a:endParaRPr lang="en-GB"/>
          </a:p>
        </p:txBody>
      </p:sp>
    </p:spTree>
    <p:extLst>
      <p:ext uri="{BB962C8B-B14F-4D97-AF65-F5344CB8AC3E}">
        <p14:creationId xmlns:p14="http://schemas.microsoft.com/office/powerpoint/2010/main" val="584457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80666-644D-4D36-ACB8-A7F1FBD8274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F61A506-2226-4CAA-95F4-1AD5AB8A2342}"/>
              </a:ext>
            </a:extLst>
          </p:cNvPr>
          <p:cNvSpPr>
            <a:spLocks noGrp="1"/>
          </p:cNvSpPr>
          <p:nvPr>
            <p:ph type="dt" sz="half" idx="10"/>
          </p:nvPr>
        </p:nvSpPr>
        <p:spPr/>
        <p:txBody>
          <a:bodyPr/>
          <a:lstStyle/>
          <a:p>
            <a:fld id="{C1EB6D15-D153-4CFA-930E-26EB5BCD59D2}" type="datetimeFigureOut">
              <a:rPr lang="en-GB" smtClean="0"/>
              <a:t>10/05/2021</a:t>
            </a:fld>
            <a:endParaRPr lang="en-GB"/>
          </a:p>
        </p:txBody>
      </p:sp>
      <p:sp>
        <p:nvSpPr>
          <p:cNvPr id="4" name="Footer Placeholder 3">
            <a:extLst>
              <a:ext uri="{FF2B5EF4-FFF2-40B4-BE49-F238E27FC236}">
                <a16:creationId xmlns:a16="http://schemas.microsoft.com/office/drawing/2014/main" id="{868DD88A-6F96-4484-B5C2-3998ED2E831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419ADF2-A903-4593-AD3F-74C1BA17E810}"/>
              </a:ext>
            </a:extLst>
          </p:cNvPr>
          <p:cNvSpPr>
            <a:spLocks noGrp="1"/>
          </p:cNvSpPr>
          <p:nvPr>
            <p:ph type="sldNum" sz="quarter" idx="12"/>
          </p:nvPr>
        </p:nvSpPr>
        <p:spPr/>
        <p:txBody>
          <a:bodyPr/>
          <a:lstStyle/>
          <a:p>
            <a:fld id="{EF7CCA98-7923-42A8-BC30-B5900793A7A0}" type="slidenum">
              <a:rPr lang="en-GB" smtClean="0"/>
              <a:t>‹#›</a:t>
            </a:fld>
            <a:endParaRPr lang="en-GB"/>
          </a:p>
        </p:txBody>
      </p:sp>
    </p:spTree>
    <p:extLst>
      <p:ext uri="{BB962C8B-B14F-4D97-AF65-F5344CB8AC3E}">
        <p14:creationId xmlns:p14="http://schemas.microsoft.com/office/powerpoint/2010/main" val="177899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08CE02-9D21-458D-B206-C8129BA36528}"/>
              </a:ext>
            </a:extLst>
          </p:cNvPr>
          <p:cNvSpPr>
            <a:spLocks noGrp="1"/>
          </p:cNvSpPr>
          <p:nvPr>
            <p:ph type="dt" sz="half" idx="10"/>
          </p:nvPr>
        </p:nvSpPr>
        <p:spPr/>
        <p:txBody>
          <a:bodyPr/>
          <a:lstStyle/>
          <a:p>
            <a:fld id="{C1EB6D15-D153-4CFA-930E-26EB5BCD59D2}" type="datetimeFigureOut">
              <a:rPr lang="en-GB" smtClean="0"/>
              <a:t>10/05/2021</a:t>
            </a:fld>
            <a:endParaRPr lang="en-GB"/>
          </a:p>
        </p:txBody>
      </p:sp>
      <p:sp>
        <p:nvSpPr>
          <p:cNvPr id="3" name="Footer Placeholder 2">
            <a:extLst>
              <a:ext uri="{FF2B5EF4-FFF2-40B4-BE49-F238E27FC236}">
                <a16:creationId xmlns:a16="http://schemas.microsoft.com/office/drawing/2014/main" id="{D2875902-8993-4737-9EA9-9B33AE04BAD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0AE8AE8-B627-41BB-9B0F-FA8FE3360F9A}"/>
              </a:ext>
            </a:extLst>
          </p:cNvPr>
          <p:cNvSpPr>
            <a:spLocks noGrp="1"/>
          </p:cNvSpPr>
          <p:nvPr>
            <p:ph type="sldNum" sz="quarter" idx="12"/>
          </p:nvPr>
        </p:nvSpPr>
        <p:spPr/>
        <p:txBody>
          <a:bodyPr/>
          <a:lstStyle/>
          <a:p>
            <a:fld id="{EF7CCA98-7923-42A8-BC30-B5900793A7A0}" type="slidenum">
              <a:rPr lang="en-GB" smtClean="0"/>
              <a:t>‹#›</a:t>
            </a:fld>
            <a:endParaRPr lang="en-GB"/>
          </a:p>
        </p:txBody>
      </p:sp>
    </p:spTree>
    <p:extLst>
      <p:ext uri="{BB962C8B-B14F-4D97-AF65-F5344CB8AC3E}">
        <p14:creationId xmlns:p14="http://schemas.microsoft.com/office/powerpoint/2010/main" val="3603484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961DC-060B-4908-85B4-E8429E5310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6F0BA4C-2BAC-48A4-9DFA-B3D3C5275C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20F7C7F-0F99-46C9-B643-D46B654D40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AC5CF0-859B-48A4-AD9B-F9C839675FE3}"/>
              </a:ext>
            </a:extLst>
          </p:cNvPr>
          <p:cNvSpPr>
            <a:spLocks noGrp="1"/>
          </p:cNvSpPr>
          <p:nvPr>
            <p:ph type="dt" sz="half" idx="10"/>
          </p:nvPr>
        </p:nvSpPr>
        <p:spPr/>
        <p:txBody>
          <a:bodyPr/>
          <a:lstStyle/>
          <a:p>
            <a:fld id="{C1EB6D15-D153-4CFA-930E-26EB5BCD59D2}" type="datetimeFigureOut">
              <a:rPr lang="en-GB" smtClean="0"/>
              <a:t>10/05/2021</a:t>
            </a:fld>
            <a:endParaRPr lang="en-GB"/>
          </a:p>
        </p:txBody>
      </p:sp>
      <p:sp>
        <p:nvSpPr>
          <p:cNvPr id="6" name="Footer Placeholder 5">
            <a:extLst>
              <a:ext uri="{FF2B5EF4-FFF2-40B4-BE49-F238E27FC236}">
                <a16:creationId xmlns:a16="http://schemas.microsoft.com/office/drawing/2014/main" id="{BCA673E3-3ED3-4F09-B97F-4B0D6804C0C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8D6363A-9423-4908-A5A9-3E54964279B6}"/>
              </a:ext>
            </a:extLst>
          </p:cNvPr>
          <p:cNvSpPr>
            <a:spLocks noGrp="1"/>
          </p:cNvSpPr>
          <p:nvPr>
            <p:ph type="sldNum" sz="quarter" idx="12"/>
          </p:nvPr>
        </p:nvSpPr>
        <p:spPr/>
        <p:txBody>
          <a:bodyPr/>
          <a:lstStyle/>
          <a:p>
            <a:fld id="{EF7CCA98-7923-42A8-BC30-B5900793A7A0}" type="slidenum">
              <a:rPr lang="en-GB" smtClean="0"/>
              <a:t>‹#›</a:t>
            </a:fld>
            <a:endParaRPr lang="en-GB"/>
          </a:p>
        </p:txBody>
      </p:sp>
    </p:spTree>
    <p:extLst>
      <p:ext uri="{BB962C8B-B14F-4D97-AF65-F5344CB8AC3E}">
        <p14:creationId xmlns:p14="http://schemas.microsoft.com/office/powerpoint/2010/main" val="2117002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95BD7-80C0-4788-9B35-CC619AA74C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62B1659-C816-45B0-84E8-F34D1EEC21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8A40027-0B6C-41BB-A909-391EEFF470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A2CE37-4446-48C9-99C8-9E1203282A05}"/>
              </a:ext>
            </a:extLst>
          </p:cNvPr>
          <p:cNvSpPr>
            <a:spLocks noGrp="1"/>
          </p:cNvSpPr>
          <p:nvPr>
            <p:ph type="dt" sz="half" idx="10"/>
          </p:nvPr>
        </p:nvSpPr>
        <p:spPr/>
        <p:txBody>
          <a:bodyPr/>
          <a:lstStyle/>
          <a:p>
            <a:fld id="{C1EB6D15-D153-4CFA-930E-26EB5BCD59D2}" type="datetimeFigureOut">
              <a:rPr lang="en-GB" smtClean="0"/>
              <a:t>10/05/2021</a:t>
            </a:fld>
            <a:endParaRPr lang="en-GB"/>
          </a:p>
        </p:txBody>
      </p:sp>
      <p:sp>
        <p:nvSpPr>
          <p:cNvPr id="6" name="Footer Placeholder 5">
            <a:extLst>
              <a:ext uri="{FF2B5EF4-FFF2-40B4-BE49-F238E27FC236}">
                <a16:creationId xmlns:a16="http://schemas.microsoft.com/office/drawing/2014/main" id="{2EDA6785-F3C7-48BC-B300-5A30DFB230E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1A508FF-51E4-4657-80D9-D3AE99FF576D}"/>
              </a:ext>
            </a:extLst>
          </p:cNvPr>
          <p:cNvSpPr>
            <a:spLocks noGrp="1"/>
          </p:cNvSpPr>
          <p:nvPr>
            <p:ph type="sldNum" sz="quarter" idx="12"/>
          </p:nvPr>
        </p:nvSpPr>
        <p:spPr/>
        <p:txBody>
          <a:bodyPr/>
          <a:lstStyle/>
          <a:p>
            <a:fld id="{EF7CCA98-7923-42A8-BC30-B5900793A7A0}" type="slidenum">
              <a:rPr lang="en-GB" smtClean="0"/>
              <a:t>‹#›</a:t>
            </a:fld>
            <a:endParaRPr lang="en-GB"/>
          </a:p>
        </p:txBody>
      </p:sp>
    </p:spTree>
    <p:extLst>
      <p:ext uri="{BB962C8B-B14F-4D97-AF65-F5344CB8AC3E}">
        <p14:creationId xmlns:p14="http://schemas.microsoft.com/office/powerpoint/2010/main" val="673529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DC5ED2-3F1B-4EF6-967D-4A9D5B6E8B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884A02F-E36B-42F5-BBCC-94A9BD336D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81E4B21-D42C-448A-A987-63347723BD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EB6D15-D153-4CFA-930E-26EB5BCD59D2}" type="datetimeFigureOut">
              <a:rPr lang="en-GB" smtClean="0"/>
              <a:t>10/05/2021</a:t>
            </a:fld>
            <a:endParaRPr lang="en-GB"/>
          </a:p>
        </p:txBody>
      </p:sp>
      <p:sp>
        <p:nvSpPr>
          <p:cNvPr id="5" name="Footer Placeholder 4">
            <a:extLst>
              <a:ext uri="{FF2B5EF4-FFF2-40B4-BE49-F238E27FC236}">
                <a16:creationId xmlns:a16="http://schemas.microsoft.com/office/drawing/2014/main" id="{1EFA532E-B427-447B-BD7C-E45C14E2A0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2D01970-A128-417B-A7DF-24093B1A96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7CCA98-7923-42A8-BC30-B5900793A7A0}" type="slidenum">
              <a:rPr lang="en-GB" smtClean="0"/>
              <a:t>‹#›</a:t>
            </a:fld>
            <a:endParaRPr lang="en-GB"/>
          </a:p>
        </p:txBody>
      </p:sp>
    </p:spTree>
    <p:extLst>
      <p:ext uri="{BB962C8B-B14F-4D97-AF65-F5344CB8AC3E}">
        <p14:creationId xmlns:p14="http://schemas.microsoft.com/office/powerpoint/2010/main" val="22647914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11.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image" Target="../media/image55.png"/><Relationship Id="rId1" Type="http://schemas.openxmlformats.org/officeDocument/2006/relationships/slideLayout" Target="../slideLayouts/slideLayout6.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png"/></Relationships>
</file>

<file path=ppt/slides/_rels/slide12.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6.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1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6.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image" Target="../media/image81.png"/><Relationship Id="rId1" Type="http://schemas.openxmlformats.org/officeDocument/2006/relationships/slideLayout" Target="../slideLayouts/slideLayout1.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5" Type="http://schemas.openxmlformats.org/officeDocument/2006/relationships/image" Target="../media/image9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3.png"/></Relationships>
</file>

<file path=ppt/slides/_rels/slide19.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5.png"/><Relationship Id="rId1" Type="http://schemas.openxmlformats.org/officeDocument/2006/relationships/slideLayout" Target="../slideLayouts/slideLayout1.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5.png"/><Relationship Id="rId18" Type="http://schemas.openxmlformats.org/officeDocument/2006/relationships/image" Target="../media/image100.png"/><Relationship Id="rId3" Type="http://schemas.openxmlformats.org/officeDocument/2006/relationships/image" Target="../media/image82.png"/><Relationship Id="rId21" Type="http://schemas.openxmlformats.org/officeDocument/2006/relationships/image" Target="../media/image94.png"/><Relationship Id="rId7" Type="http://schemas.openxmlformats.org/officeDocument/2006/relationships/image" Target="../media/image86.png"/><Relationship Id="rId12" Type="http://schemas.openxmlformats.org/officeDocument/2006/relationships/image" Target="../media/image92.png"/><Relationship Id="rId17" Type="http://schemas.openxmlformats.org/officeDocument/2006/relationships/image" Target="../media/image99.png"/><Relationship Id="rId2" Type="http://schemas.openxmlformats.org/officeDocument/2006/relationships/image" Target="../media/image81.png"/><Relationship Id="rId16" Type="http://schemas.openxmlformats.org/officeDocument/2006/relationships/image" Target="../media/image98.png"/><Relationship Id="rId20" Type="http://schemas.openxmlformats.org/officeDocument/2006/relationships/image" Target="../media/image102.png"/><Relationship Id="rId1" Type="http://schemas.openxmlformats.org/officeDocument/2006/relationships/slideLayout" Target="../slideLayouts/slideLayout1.xml"/><Relationship Id="rId6" Type="http://schemas.openxmlformats.org/officeDocument/2006/relationships/image" Target="../media/image85.png"/><Relationship Id="rId11" Type="http://schemas.openxmlformats.org/officeDocument/2006/relationships/image" Target="../media/image88.png"/><Relationship Id="rId5" Type="http://schemas.openxmlformats.org/officeDocument/2006/relationships/image" Target="../media/image84.png"/><Relationship Id="rId15" Type="http://schemas.openxmlformats.org/officeDocument/2006/relationships/image" Target="../media/image97.png"/><Relationship Id="rId23" Type="http://schemas.openxmlformats.org/officeDocument/2006/relationships/image" Target="../media/image91.png"/><Relationship Id="rId10" Type="http://schemas.openxmlformats.org/officeDocument/2006/relationships/image" Target="../media/image89.png"/><Relationship Id="rId19" Type="http://schemas.openxmlformats.org/officeDocument/2006/relationships/image" Target="../media/image101.png"/><Relationship Id="rId4" Type="http://schemas.openxmlformats.org/officeDocument/2006/relationships/image" Target="../media/image83.png"/><Relationship Id="rId9" Type="http://schemas.openxmlformats.org/officeDocument/2006/relationships/image" Target="../media/image87.png"/><Relationship Id="rId14" Type="http://schemas.openxmlformats.org/officeDocument/2006/relationships/image" Target="../media/image96.png"/><Relationship Id="rId22" Type="http://schemas.openxmlformats.org/officeDocument/2006/relationships/image" Target="../media/image90.png"/></Relationships>
</file>

<file path=ppt/slides/_rels/slide21.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chart" Target="../charts/chart1.xml"/><Relationship Id="rId1" Type="http://schemas.openxmlformats.org/officeDocument/2006/relationships/slideLayout" Target="../slideLayouts/slideLayout1.xml"/><Relationship Id="rId6" Type="http://schemas.openxmlformats.org/officeDocument/2006/relationships/image" Target="../media/image98.png"/><Relationship Id="rId5" Type="http://schemas.openxmlformats.org/officeDocument/2006/relationships/image" Target="../media/image9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s>
</file>

<file path=ppt/slides/_rels/slide22.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xml"/><Relationship Id="rId5" Type="http://schemas.openxmlformats.org/officeDocument/2006/relationships/image" Target="../media/image112.jpeg"/><Relationship Id="rId4" Type="http://schemas.openxmlformats.org/officeDocument/2006/relationships/image" Target="../media/image111.jpeg"/></Relationships>
</file>

<file path=ppt/slides/_rels/slide28.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xml"/><Relationship Id="rId4" Type="http://schemas.openxmlformats.org/officeDocument/2006/relationships/image" Target="../media/image1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1.png"/><Relationship Id="rId7" Type="http://schemas.openxmlformats.org/officeDocument/2006/relationships/image" Target="../media/image89.png"/><Relationship Id="rId2" Type="http://schemas.openxmlformats.org/officeDocument/2006/relationships/image" Target="../media/image124.png"/><Relationship Id="rId1" Type="http://schemas.openxmlformats.org/officeDocument/2006/relationships/slideLayout" Target="../slideLayouts/slideLayout1.xml"/><Relationship Id="rId6" Type="http://schemas.openxmlformats.org/officeDocument/2006/relationships/image" Target="../media/image87.png"/><Relationship Id="rId11" Type="http://schemas.openxmlformats.org/officeDocument/2006/relationships/image" Target="../media/image94.png"/><Relationship Id="rId5" Type="http://schemas.openxmlformats.org/officeDocument/2006/relationships/image" Target="../media/image86.png"/><Relationship Id="rId10" Type="http://schemas.openxmlformats.org/officeDocument/2006/relationships/image" Target="../media/image93.png"/><Relationship Id="rId4" Type="http://schemas.openxmlformats.org/officeDocument/2006/relationships/image" Target="../media/image85.png"/><Relationship Id="rId9" Type="http://schemas.openxmlformats.org/officeDocument/2006/relationships/image" Target="../media/image9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jpeg"/><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 spaceship in the sky&#10;&#10;Description automatically generated with low confidence">
            <a:extLst>
              <a:ext uri="{FF2B5EF4-FFF2-40B4-BE49-F238E27FC236}">
                <a16:creationId xmlns:a16="http://schemas.microsoft.com/office/drawing/2014/main" id="{F449B23C-BB48-4F5C-BA39-2906C258D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7CC4D3-B8E6-4700-9931-59B86405B56E}"/>
              </a:ext>
            </a:extLst>
          </p:cNvPr>
          <p:cNvSpPr>
            <a:spLocks noGrp="1"/>
          </p:cNvSpPr>
          <p:nvPr>
            <p:ph type="ctrTitle"/>
          </p:nvPr>
        </p:nvSpPr>
        <p:spPr>
          <a:xfrm>
            <a:off x="1147613" y="744999"/>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r>
              <a:rPr lang="en-US" sz="5200" b="1">
                <a:solidFill>
                  <a:srgbClr val="FFFFFF"/>
                </a:solidFill>
              </a:rPr>
              <a:t>War for Hope</a:t>
            </a:r>
          </a:p>
        </p:txBody>
      </p:sp>
      <p:sp>
        <p:nvSpPr>
          <p:cNvPr id="3" name="Subtitle 2">
            <a:extLst>
              <a:ext uri="{FF2B5EF4-FFF2-40B4-BE49-F238E27FC236}">
                <a16:creationId xmlns:a16="http://schemas.microsoft.com/office/drawing/2014/main" id="{492B1B68-8777-4279-B7C2-1158C30CE5B7}"/>
              </a:ext>
            </a:extLst>
          </p:cNvPr>
          <p:cNvSpPr>
            <a:spLocks noGrp="1"/>
          </p:cNvSpPr>
          <p:nvPr>
            <p:ph type="subTitle" idx="1"/>
          </p:nvPr>
        </p:nvSpPr>
        <p:spPr>
          <a:xfrm>
            <a:off x="1150384" y="4491492"/>
            <a:ext cx="10058400" cy="1282707"/>
          </a:xfrm>
          <a:effectLst>
            <a:outerShdw blurRad="50800" dist="38100" dir="2700000" algn="tl" rotWithShape="0">
              <a:prstClr val="black">
                <a:alpha val="40000"/>
              </a:prstClr>
            </a:outerShdw>
          </a:effectLst>
        </p:spPr>
        <p:txBody>
          <a:bodyPr vert="horz" lIns="91440" tIns="45720" rIns="91440" bIns="45720" rtlCol="0">
            <a:normAutofit/>
          </a:bodyPr>
          <a:lstStyle/>
          <a:p>
            <a:r>
              <a:rPr lang="en-US" b="0" i="1" dirty="0">
                <a:solidFill>
                  <a:srgbClr val="FFFFFF"/>
                </a:solidFill>
                <a:effectLst/>
              </a:rPr>
              <a:t>Fight, or become the daemons of hell in this punishing </a:t>
            </a:r>
            <a:r>
              <a:rPr lang="en-US" b="0" i="1" dirty="0" err="1">
                <a:solidFill>
                  <a:srgbClr val="FFFFFF"/>
                </a:solidFill>
                <a:effectLst/>
              </a:rPr>
              <a:t>CoH</a:t>
            </a:r>
            <a:r>
              <a:rPr lang="en-US" b="0" i="1" dirty="0">
                <a:solidFill>
                  <a:srgbClr val="FFFFFF"/>
                </a:solidFill>
                <a:effectLst/>
              </a:rPr>
              <a:t> style RTS, with a focus on high intensity abilities and RPG style item pickups</a:t>
            </a:r>
            <a:endParaRPr lang="en-US" i="1" dirty="0">
              <a:solidFill>
                <a:srgbClr val="FFFFFF"/>
              </a:solidFill>
            </a:endParaRPr>
          </a:p>
        </p:txBody>
      </p:sp>
      <p:sp>
        <p:nvSpPr>
          <p:cNvPr id="5" name="TextBox 4">
            <a:extLst>
              <a:ext uri="{FF2B5EF4-FFF2-40B4-BE49-F238E27FC236}">
                <a16:creationId xmlns:a16="http://schemas.microsoft.com/office/drawing/2014/main" id="{4B567155-7E5E-4B80-A1DA-D33A1E001A75}"/>
              </a:ext>
            </a:extLst>
          </p:cNvPr>
          <p:cNvSpPr txBox="1"/>
          <p:nvPr/>
        </p:nvSpPr>
        <p:spPr>
          <a:xfrm>
            <a:off x="1398" y="6488668"/>
            <a:ext cx="6094602" cy="369332"/>
          </a:xfrm>
          <a:prstGeom prst="rect">
            <a:avLst/>
          </a:prstGeom>
          <a:noFill/>
        </p:spPr>
        <p:txBody>
          <a:bodyPr wrap="square">
            <a:spAutoFit/>
          </a:bodyPr>
          <a:lstStyle/>
          <a:p>
            <a:pPr>
              <a:spcAft>
                <a:spcPts val="600"/>
              </a:spcAft>
            </a:pPr>
            <a:r>
              <a:rPr lang="en-GB" dirty="0">
                <a:solidFill>
                  <a:schemeClr val="bg2">
                    <a:lumMod val="75000"/>
                  </a:schemeClr>
                </a:solidFill>
                <a:latin typeface="Arial" panose="020B0604020202020204" pitchFamily="34" charset="0"/>
              </a:rPr>
              <a:t>Platform: Windows</a:t>
            </a:r>
          </a:p>
        </p:txBody>
      </p:sp>
    </p:spTree>
    <p:extLst>
      <p:ext uri="{BB962C8B-B14F-4D97-AF65-F5344CB8AC3E}">
        <p14:creationId xmlns:p14="http://schemas.microsoft.com/office/powerpoint/2010/main" val="672245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2E78A-1302-4601-95A6-82F4174BA506}"/>
              </a:ext>
            </a:extLst>
          </p:cNvPr>
          <p:cNvSpPr>
            <a:spLocks noGrp="1"/>
          </p:cNvSpPr>
          <p:nvPr>
            <p:ph type="title"/>
          </p:nvPr>
        </p:nvSpPr>
        <p:spPr/>
        <p:txBody>
          <a:bodyPr/>
          <a:lstStyle/>
          <a:p>
            <a:r>
              <a:rPr lang="en-GB" dirty="0"/>
              <a:t>Evil Demons</a:t>
            </a:r>
          </a:p>
        </p:txBody>
      </p:sp>
      <p:pic>
        <p:nvPicPr>
          <p:cNvPr id="4" name="Picture 3">
            <a:extLst>
              <a:ext uri="{FF2B5EF4-FFF2-40B4-BE49-F238E27FC236}">
                <a16:creationId xmlns:a16="http://schemas.microsoft.com/office/drawing/2014/main" id="{8D0F0278-7872-490C-9DDE-D868156F112E}"/>
              </a:ext>
            </a:extLst>
          </p:cNvPr>
          <p:cNvPicPr>
            <a:picLocks noChangeAspect="1"/>
          </p:cNvPicPr>
          <p:nvPr/>
        </p:nvPicPr>
        <p:blipFill>
          <a:blip r:embed="rId2"/>
          <a:stretch>
            <a:fillRect/>
          </a:stretch>
        </p:blipFill>
        <p:spPr>
          <a:xfrm>
            <a:off x="1442569" y="1690688"/>
            <a:ext cx="1930236" cy="2667000"/>
          </a:xfrm>
          <a:prstGeom prst="rect">
            <a:avLst/>
          </a:prstGeom>
        </p:spPr>
      </p:pic>
      <p:pic>
        <p:nvPicPr>
          <p:cNvPr id="6" name="Picture 5">
            <a:extLst>
              <a:ext uri="{FF2B5EF4-FFF2-40B4-BE49-F238E27FC236}">
                <a16:creationId xmlns:a16="http://schemas.microsoft.com/office/drawing/2014/main" id="{DA639FED-BF07-4CFA-86B4-5B2B0A57D6AB}"/>
              </a:ext>
            </a:extLst>
          </p:cNvPr>
          <p:cNvPicPr>
            <a:picLocks noChangeAspect="1"/>
          </p:cNvPicPr>
          <p:nvPr/>
        </p:nvPicPr>
        <p:blipFill>
          <a:blip r:embed="rId3"/>
          <a:stretch>
            <a:fillRect/>
          </a:stretch>
        </p:blipFill>
        <p:spPr>
          <a:xfrm>
            <a:off x="1442569" y="4457700"/>
            <a:ext cx="2318530" cy="2133600"/>
          </a:xfrm>
          <a:prstGeom prst="rect">
            <a:avLst/>
          </a:prstGeom>
        </p:spPr>
      </p:pic>
      <p:pic>
        <p:nvPicPr>
          <p:cNvPr id="8" name="Picture 7">
            <a:extLst>
              <a:ext uri="{FF2B5EF4-FFF2-40B4-BE49-F238E27FC236}">
                <a16:creationId xmlns:a16="http://schemas.microsoft.com/office/drawing/2014/main" id="{701CF37A-CA15-4118-9A30-310C58FCA633}"/>
              </a:ext>
            </a:extLst>
          </p:cNvPr>
          <p:cNvPicPr>
            <a:picLocks noChangeAspect="1"/>
          </p:cNvPicPr>
          <p:nvPr/>
        </p:nvPicPr>
        <p:blipFill>
          <a:blip r:embed="rId4"/>
          <a:stretch>
            <a:fillRect/>
          </a:stretch>
        </p:blipFill>
        <p:spPr>
          <a:xfrm>
            <a:off x="8275380" y="4253309"/>
            <a:ext cx="1887593" cy="2337991"/>
          </a:xfrm>
          <a:prstGeom prst="rect">
            <a:avLst/>
          </a:prstGeom>
        </p:spPr>
      </p:pic>
      <p:pic>
        <p:nvPicPr>
          <p:cNvPr id="10" name="Picture 9">
            <a:extLst>
              <a:ext uri="{FF2B5EF4-FFF2-40B4-BE49-F238E27FC236}">
                <a16:creationId xmlns:a16="http://schemas.microsoft.com/office/drawing/2014/main" id="{905BCF67-79FB-4E6B-82E3-BF9E6C08644C}"/>
              </a:ext>
            </a:extLst>
          </p:cNvPr>
          <p:cNvPicPr>
            <a:picLocks noChangeAspect="1"/>
          </p:cNvPicPr>
          <p:nvPr/>
        </p:nvPicPr>
        <p:blipFill rotWithShape="1">
          <a:blip r:embed="rId5"/>
          <a:srcRect b="21365"/>
          <a:stretch/>
        </p:blipFill>
        <p:spPr>
          <a:xfrm>
            <a:off x="10271829" y="4253310"/>
            <a:ext cx="1081971" cy="2336244"/>
          </a:xfrm>
          <a:prstGeom prst="rect">
            <a:avLst/>
          </a:prstGeom>
        </p:spPr>
      </p:pic>
      <p:pic>
        <p:nvPicPr>
          <p:cNvPr id="14" name="Picture 13">
            <a:extLst>
              <a:ext uri="{FF2B5EF4-FFF2-40B4-BE49-F238E27FC236}">
                <a16:creationId xmlns:a16="http://schemas.microsoft.com/office/drawing/2014/main" id="{8190B901-6B93-4C1D-A6F9-73AA25061086}"/>
              </a:ext>
            </a:extLst>
          </p:cNvPr>
          <p:cNvPicPr>
            <a:picLocks noChangeAspect="1"/>
          </p:cNvPicPr>
          <p:nvPr/>
        </p:nvPicPr>
        <p:blipFill>
          <a:blip r:embed="rId6"/>
          <a:stretch>
            <a:fillRect/>
          </a:stretch>
        </p:blipFill>
        <p:spPr>
          <a:xfrm>
            <a:off x="6586852" y="4253310"/>
            <a:ext cx="1579672" cy="2336244"/>
          </a:xfrm>
          <a:prstGeom prst="rect">
            <a:avLst/>
          </a:prstGeom>
        </p:spPr>
      </p:pic>
      <p:pic>
        <p:nvPicPr>
          <p:cNvPr id="16" name="Picture 15">
            <a:extLst>
              <a:ext uri="{FF2B5EF4-FFF2-40B4-BE49-F238E27FC236}">
                <a16:creationId xmlns:a16="http://schemas.microsoft.com/office/drawing/2014/main" id="{34332ACF-6B42-4BB9-A890-45C4B4667B24}"/>
              </a:ext>
            </a:extLst>
          </p:cNvPr>
          <p:cNvPicPr>
            <a:picLocks noChangeAspect="1"/>
          </p:cNvPicPr>
          <p:nvPr/>
        </p:nvPicPr>
        <p:blipFill>
          <a:blip r:embed="rId7"/>
          <a:stretch>
            <a:fillRect/>
          </a:stretch>
        </p:blipFill>
        <p:spPr>
          <a:xfrm>
            <a:off x="4387320" y="4357688"/>
            <a:ext cx="1630919" cy="2336244"/>
          </a:xfrm>
          <a:prstGeom prst="rect">
            <a:avLst/>
          </a:prstGeom>
        </p:spPr>
      </p:pic>
      <p:pic>
        <p:nvPicPr>
          <p:cNvPr id="18" name="Picture 17">
            <a:extLst>
              <a:ext uri="{FF2B5EF4-FFF2-40B4-BE49-F238E27FC236}">
                <a16:creationId xmlns:a16="http://schemas.microsoft.com/office/drawing/2014/main" id="{528DF4C4-096E-4C5D-A210-BD39204AEB82}"/>
              </a:ext>
            </a:extLst>
          </p:cNvPr>
          <p:cNvPicPr>
            <a:picLocks noChangeAspect="1"/>
          </p:cNvPicPr>
          <p:nvPr/>
        </p:nvPicPr>
        <p:blipFill>
          <a:blip r:embed="rId8"/>
          <a:stretch>
            <a:fillRect/>
          </a:stretch>
        </p:blipFill>
        <p:spPr>
          <a:xfrm>
            <a:off x="6517013" y="1849250"/>
            <a:ext cx="2946283" cy="2320750"/>
          </a:xfrm>
          <a:prstGeom prst="rect">
            <a:avLst/>
          </a:prstGeom>
        </p:spPr>
      </p:pic>
      <p:sp>
        <p:nvSpPr>
          <p:cNvPr id="21" name="TextBox 20">
            <a:extLst>
              <a:ext uri="{FF2B5EF4-FFF2-40B4-BE49-F238E27FC236}">
                <a16:creationId xmlns:a16="http://schemas.microsoft.com/office/drawing/2014/main" id="{977F0902-2816-46BE-8B58-0840E5989252}"/>
              </a:ext>
            </a:extLst>
          </p:cNvPr>
          <p:cNvSpPr txBox="1"/>
          <p:nvPr/>
        </p:nvSpPr>
        <p:spPr>
          <a:xfrm>
            <a:off x="3761099" y="1740763"/>
            <a:ext cx="2554908" cy="1569660"/>
          </a:xfrm>
          <a:prstGeom prst="rect">
            <a:avLst/>
          </a:prstGeom>
          <a:noFill/>
        </p:spPr>
        <p:txBody>
          <a:bodyPr wrap="square" rtlCol="0">
            <a:spAutoFit/>
          </a:bodyPr>
          <a:lstStyle/>
          <a:p>
            <a:r>
              <a:rPr lang="en-GB" sz="1200" dirty="0"/>
              <a:t>Demons are used within the evil faction. I want a design that is somewhat humanoid but at the same time looks very foreign and sharp. Disturbing weapons and posture. Covered in magical fire effects to show they have unnatural power, like the evil heavy infantry.</a:t>
            </a:r>
          </a:p>
        </p:txBody>
      </p:sp>
      <p:pic>
        <p:nvPicPr>
          <p:cNvPr id="20" name="Picture 19">
            <a:extLst>
              <a:ext uri="{FF2B5EF4-FFF2-40B4-BE49-F238E27FC236}">
                <a16:creationId xmlns:a16="http://schemas.microsoft.com/office/drawing/2014/main" id="{AC7D1EF5-B4C9-4011-9E7E-55CAB8EE1C3D}"/>
              </a:ext>
            </a:extLst>
          </p:cNvPr>
          <p:cNvPicPr>
            <a:picLocks noChangeAspect="1"/>
          </p:cNvPicPr>
          <p:nvPr/>
        </p:nvPicPr>
        <p:blipFill>
          <a:blip r:embed="rId9"/>
          <a:stretch>
            <a:fillRect/>
          </a:stretch>
        </p:blipFill>
        <p:spPr>
          <a:xfrm>
            <a:off x="4376473" y="3310423"/>
            <a:ext cx="1324160" cy="790685"/>
          </a:xfrm>
          <a:prstGeom prst="rect">
            <a:avLst/>
          </a:prstGeom>
        </p:spPr>
      </p:pic>
      <p:pic>
        <p:nvPicPr>
          <p:cNvPr id="12" name="Picture 11">
            <a:extLst>
              <a:ext uri="{FF2B5EF4-FFF2-40B4-BE49-F238E27FC236}">
                <a16:creationId xmlns:a16="http://schemas.microsoft.com/office/drawing/2014/main" id="{295B24EC-1D1A-43D5-8397-8AC2863E219D}"/>
              </a:ext>
            </a:extLst>
          </p:cNvPr>
          <p:cNvPicPr>
            <a:picLocks noChangeAspect="1"/>
          </p:cNvPicPr>
          <p:nvPr/>
        </p:nvPicPr>
        <p:blipFill>
          <a:blip r:embed="rId10"/>
          <a:stretch>
            <a:fillRect/>
          </a:stretch>
        </p:blipFill>
        <p:spPr>
          <a:xfrm>
            <a:off x="9609207" y="2323185"/>
            <a:ext cx="1744593" cy="1846815"/>
          </a:xfrm>
          <a:prstGeom prst="rect">
            <a:avLst/>
          </a:prstGeom>
        </p:spPr>
      </p:pic>
    </p:spTree>
    <p:extLst>
      <p:ext uri="{BB962C8B-B14F-4D97-AF65-F5344CB8AC3E}">
        <p14:creationId xmlns:p14="http://schemas.microsoft.com/office/powerpoint/2010/main" val="1374219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2B6D-2BEB-411E-B247-07BFC592552A}"/>
              </a:ext>
            </a:extLst>
          </p:cNvPr>
          <p:cNvSpPr>
            <a:spLocks noGrp="1"/>
          </p:cNvSpPr>
          <p:nvPr>
            <p:ph type="title"/>
          </p:nvPr>
        </p:nvSpPr>
        <p:spPr/>
        <p:txBody>
          <a:bodyPr/>
          <a:lstStyle/>
          <a:p>
            <a:r>
              <a:rPr lang="en-GB" dirty="0"/>
              <a:t>Hero Infantry</a:t>
            </a:r>
          </a:p>
        </p:txBody>
      </p:sp>
      <p:pic>
        <p:nvPicPr>
          <p:cNvPr id="4" name="Picture 3">
            <a:extLst>
              <a:ext uri="{FF2B5EF4-FFF2-40B4-BE49-F238E27FC236}">
                <a16:creationId xmlns:a16="http://schemas.microsoft.com/office/drawing/2014/main" id="{90E8A50A-03E5-4BA9-9B76-8F5A1C2A6EF4}"/>
              </a:ext>
            </a:extLst>
          </p:cNvPr>
          <p:cNvPicPr>
            <a:picLocks noChangeAspect="1"/>
          </p:cNvPicPr>
          <p:nvPr/>
        </p:nvPicPr>
        <p:blipFill>
          <a:blip r:embed="rId2"/>
          <a:stretch>
            <a:fillRect/>
          </a:stretch>
        </p:blipFill>
        <p:spPr>
          <a:xfrm>
            <a:off x="10045286" y="2645109"/>
            <a:ext cx="1253003" cy="1471612"/>
          </a:xfrm>
          <a:prstGeom prst="rect">
            <a:avLst/>
          </a:prstGeom>
        </p:spPr>
      </p:pic>
      <p:pic>
        <p:nvPicPr>
          <p:cNvPr id="6" name="Picture 5">
            <a:extLst>
              <a:ext uri="{FF2B5EF4-FFF2-40B4-BE49-F238E27FC236}">
                <a16:creationId xmlns:a16="http://schemas.microsoft.com/office/drawing/2014/main" id="{98583009-5899-422F-B60F-5122B33E7CB7}"/>
              </a:ext>
            </a:extLst>
          </p:cNvPr>
          <p:cNvPicPr>
            <a:picLocks noChangeAspect="1"/>
          </p:cNvPicPr>
          <p:nvPr/>
        </p:nvPicPr>
        <p:blipFill>
          <a:blip r:embed="rId3"/>
          <a:stretch>
            <a:fillRect/>
          </a:stretch>
        </p:blipFill>
        <p:spPr>
          <a:xfrm>
            <a:off x="9461464" y="650407"/>
            <a:ext cx="1929140" cy="2151245"/>
          </a:xfrm>
          <a:prstGeom prst="rect">
            <a:avLst/>
          </a:prstGeom>
        </p:spPr>
      </p:pic>
      <p:pic>
        <p:nvPicPr>
          <p:cNvPr id="10" name="Picture 9">
            <a:extLst>
              <a:ext uri="{FF2B5EF4-FFF2-40B4-BE49-F238E27FC236}">
                <a16:creationId xmlns:a16="http://schemas.microsoft.com/office/drawing/2014/main" id="{C565D48D-140E-4C42-96B8-3DE7CEF010FF}"/>
              </a:ext>
            </a:extLst>
          </p:cNvPr>
          <p:cNvPicPr>
            <a:picLocks noChangeAspect="1"/>
          </p:cNvPicPr>
          <p:nvPr/>
        </p:nvPicPr>
        <p:blipFill>
          <a:blip r:embed="rId4"/>
          <a:stretch>
            <a:fillRect/>
          </a:stretch>
        </p:blipFill>
        <p:spPr>
          <a:xfrm>
            <a:off x="2175367" y="3897561"/>
            <a:ext cx="856195" cy="2437489"/>
          </a:xfrm>
          <a:prstGeom prst="rect">
            <a:avLst/>
          </a:prstGeom>
        </p:spPr>
      </p:pic>
      <p:pic>
        <p:nvPicPr>
          <p:cNvPr id="12" name="Picture 11">
            <a:extLst>
              <a:ext uri="{FF2B5EF4-FFF2-40B4-BE49-F238E27FC236}">
                <a16:creationId xmlns:a16="http://schemas.microsoft.com/office/drawing/2014/main" id="{95D95C6C-0CA4-4481-91E8-BE4D3F9C85DB}"/>
              </a:ext>
            </a:extLst>
          </p:cNvPr>
          <p:cNvPicPr>
            <a:picLocks noChangeAspect="1"/>
          </p:cNvPicPr>
          <p:nvPr/>
        </p:nvPicPr>
        <p:blipFill>
          <a:blip r:embed="rId5"/>
          <a:stretch>
            <a:fillRect/>
          </a:stretch>
        </p:blipFill>
        <p:spPr>
          <a:xfrm>
            <a:off x="1632825" y="2234866"/>
            <a:ext cx="1579305" cy="1689527"/>
          </a:xfrm>
          <a:prstGeom prst="rect">
            <a:avLst/>
          </a:prstGeom>
        </p:spPr>
      </p:pic>
      <p:pic>
        <p:nvPicPr>
          <p:cNvPr id="14" name="Picture 13">
            <a:extLst>
              <a:ext uri="{FF2B5EF4-FFF2-40B4-BE49-F238E27FC236}">
                <a16:creationId xmlns:a16="http://schemas.microsoft.com/office/drawing/2014/main" id="{118D7920-A486-46ED-B141-E760B4E71D18}"/>
              </a:ext>
            </a:extLst>
          </p:cNvPr>
          <p:cNvPicPr>
            <a:picLocks noChangeAspect="1"/>
          </p:cNvPicPr>
          <p:nvPr/>
        </p:nvPicPr>
        <p:blipFill>
          <a:blip r:embed="rId6"/>
          <a:stretch>
            <a:fillRect/>
          </a:stretch>
        </p:blipFill>
        <p:spPr>
          <a:xfrm>
            <a:off x="3168868" y="1806174"/>
            <a:ext cx="1420603" cy="1127434"/>
          </a:xfrm>
          <a:prstGeom prst="rect">
            <a:avLst/>
          </a:prstGeom>
        </p:spPr>
      </p:pic>
      <p:pic>
        <p:nvPicPr>
          <p:cNvPr id="16" name="Picture 15">
            <a:extLst>
              <a:ext uri="{FF2B5EF4-FFF2-40B4-BE49-F238E27FC236}">
                <a16:creationId xmlns:a16="http://schemas.microsoft.com/office/drawing/2014/main" id="{A0B44233-896F-44D5-900E-8BBF98174F25}"/>
              </a:ext>
            </a:extLst>
          </p:cNvPr>
          <p:cNvPicPr>
            <a:picLocks noChangeAspect="1"/>
          </p:cNvPicPr>
          <p:nvPr/>
        </p:nvPicPr>
        <p:blipFill>
          <a:blip r:embed="rId7"/>
          <a:stretch>
            <a:fillRect/>
          </a:stretch>
        </p:blipFill>
        <p:spPr>
          <a:xfrm>
            <a:off x="3255392" y="2933608"/>
            <a:ext cx="1363517" cy="1589488"/>
          </a:xfrm>
          <a:prstGeom prst="rect">
            <a:avLst/>
          </a:prstGeom>
        </p:spPr>
      </p:pic>
      <p:pic>
        <p:nvPicPr>
          <p:cNvPr id="18" name="Picture 17">
            <a:extLst>
              <a:ext uri="{FF2B5EF4-FFF2-40B4-BE49-F238E27FC236}">
                <a16:creationId xmlns:a16="http://schemas.microsoft.com/office/drawing/2014/main" id="{F35A6206-9F26-4165-84C6-831073C0A104}"/>
              </a:ext>
            </a:extLst>
          </p:cNvPr>
          <p:cNvPicPr>
            <a:picLocks noChangeAspect="1"/>
          </p:cNvPicPr>
          <p:nvPr/>
        </p:nvPicPr>
        <p:blipFill>
          <a:blip r:embed="rId8"/>
          <a:stretch>
            <a:fillRect/>
          </a:stretch>
        </p:blipFill>
        <p:spPr>
          <a:xfrm>
            <a:off x="748600" y="4237636"/>
            <a:ext cx="1573051" cy="2113535"/>
          </a:xfrm>
          <a:prstGeom prst="rect">
            <a:avLst/>
          </a:prstGeom>
        </p:spPr>
      </p:pic>
      <p:sp>
        <p:nvSpPr>
          <p:cNvPr id="20" name="TextBox 19">
            <a:extLst>
              <a:ext uri="{FF2B5EF4-FFF2-40B4-BE49-F238E27FC236}">
                <a16:creationId xmlns:a16="http://schemas.microsoft.com/office/drawing/2014/main" id="{29DC58E4-9C03-4E5F-BE5C-FA915DFDD5D1}"/>
              </a:ext>
            </a:extLst>
          </p:cNvPr>
          <p:cNvSpPr txBox="1"/>
          <p:nvPr/>
        </p:nvSpPr>
        <p:spPr>
          <a:xfrm>
            <a:off x="4695675" y="2234866"/>
            <a:ext cx="1294501" cy="2677656"/>
          </a:xfrm>
          <a:prstGeom prst="rect">
            <a:avLst/>
          </a:prstGeom>
          <a:noFill/>
        </p:spPr>
        <p:txBody>
          <a:bodyPr wrap="square" rtlCol="0">
            <a:spAutoFit/>
          </a:bodyPr>
          <a:lstStyle/>
          <a:p>
            <a:r>
              <a:rPr lang="en-GB" sz="1200" b="1" dirty="0"/>
              <a:t>LIGHT INFANTRY</a:t>
            </a:r>
          </a:p>
          <a:p>
            <a:endParaRPr lang="en-GB" sz="1200" dirty="0"/>
          </a:p>
          <a:p>
            <a:r>
              <a:rPr lang="en-GB" sz="1200" dirty="0"/>
              <a:t>Realistic armour, camouflaged colours. Mostly poorly armed. Shades of green and yellow with patterns. Models could be shared through different units with just some new animations.</a:t>
            </a:r>
          </a:p>
        </p:txBody>
      </p:sp>
      <p:pic>
        <p:nvPicPr>
          <p:cNvPr id="21" name="Picture 20">
            <a:extLst>
              <a:ext uri="{FF2B5EF4-FFF2-40B4-BE49-F238E27FC236}">
                <a16:creationId xmlns:a16="http://schemas.microsoft.com/office/drawing/2014/main" id="{AFC841ED-1961-4988-8F0E-DD7B11A86678}"/>
              </a:ext>
            </a:extLst>
          </p:cNvPr>
          <p:cNvPicPr>
            <a:picLocks noChangeAspect="1"/>
          </p:cNvPicPr>
          <p:nvPr/>
        </p:nvPicPr>
        <p:blipFill>
          <a:blip r:embed="rId9"/>
          <a:stretch>
            <a:fillRect/>
          </a:stretch>
        </p:blipFill>
        <p:spPr>
          <a:xfrm>
            <a:off x="10016633" y="4270316"/>
            <a:ext cx="1310311" cy="2113535"/>
          </a:xfrm>
          <a:prstGeom prst="rect">
            <a:avLst/>
          </a:prstGeom>
        </p:spPr>
      </p:pic>
      <p:pic>
        <p:nvPicPr>
          <p:cNvPr id="23" name="Picture 22">
            <a:extLst>
              <a:ext uri="{FF2B5EF4-FFF2-40B4-BE49-F238E27FC236}">
                <a16:creationId xmlns:a16="http://schemas.microsoft.com/office/drawing/2014/main" id="{7F62B31C-9875-4DAB-820C-E4DC06C5738E}"/>
              </a:ext>
            </a:extLst>
          </p:cNvPr>
          <p:cNvPicPr>
            <a:picLocks noChangeAspect="1"/>
          </p:cNvPicPr>
          <p:nvPr/>
        </p:nvPicPr>
        <p:blipFill>
          <a:blip r:embed="rId10"/>
          <a:stretch>
            <a:fillRect/>
          </a:stretch>
        </p:blipFill>
        <p:spPr>
          <a:xfrm>
            <a:off x="3344395" y="4550095"/>
            <a:ext cx="1245076" cy="1760171"/>
          </a:xfrm>
          <a:prstGeom prst="rect">
            <a:avLst/>
          </a:prstGeom>
        </p:spPr>
      </p:pic>
      <p:pic>
        <p:nvPicPr>
          <p:cNvPr id="25" name="Picture 24">
            <a:extLst>
              <a:ext uri="{FF2B5EF4-FFF2-40B4-BE49-F238E27FC236}">
                <a16:creationId xmlns:a16="http://schemas.microsoft.com/office/drawing/2014/main" id="{85622DF7-F7F1-4350-9A68-A05F0E634A14}"/>
              </a:ext>
            </a:extLst>
          </p:cNvPr>
          <p:cNvPicPr>
            <a:picLocks noChangeAspect="1"/>
          </p:cNvPicPr>
          <p:nvPr/>
        </p:nvPicPr>
        <p:blipFill>
          <a:blip r:embed="rId11"/>
          <a:stretch>
            <a:fillRect/>
          </a:stretch>
        </p:blipFill>
        <p:spPr>
          <a:xfrm>
            <a:off x="7905299" y="3815219"/>
            <a:ext cx="2111334" cy="2677656"/>
          </a:xfrm>
          <a:prstGeom prst="rect">
            <a:avLst/>
          </a:prstGeom>
        </p:spPr>
      </p:pic>
      <p:pic>
        <p:nvPicPr>
          <p:cNvPr id="27" name="Picture 26">
            <a:extLst>
              <a:ext uri="{FF2B5EF4-FFF2-40B4-BE49-F238E27FC236}">
                <a16:creationId xmlns:a16="http://schemas.microsoft.com/office/drawing/2014/main" id="{356B646D-BCDE-4539-B168-D378A3224884}"/>
              </a:ext>
            </a:extLst>
          </p:cNvPr>
          <p:cNvPicPr>
            <a:picLocks noChangeAspect="1"/>
          </p:cNvPicPr>
          <p:nvPr/>
        </p:nvPicPr>
        <p:blipFill>
          <a:blip r:embed="rId12"/>
          <a:stretch>
            <a:fillRect/>
          </a:stretch>
        </p:blipFill>
        <p:spPr>
          <a:xfrm>
            <a:off x="8060759" y="1806174"/>
            <a:ext cx="1692616" cy="2009045"/>
          </a:xfrm>
          <a:prstGeom prst="rect">
            <a:avLst/>
          </a:prstGeom>
        </p:spPr>
      </p:pic>
      <p:sp>
        <p:nvSpPr>
          <p:cNvPr id="29" name="TextBox 28">
            <a:extLst>
              <a:ext uri="{FF2B5EF4-FFF2-40B4-BE49-F238E27FC236}">
                <a16:creationId xmlns:a16="http://schemas.microsoft.com/office/drawing/2014/main" id="{09B43F79-1B95-47AB-968E-9AB4BF07B376}"/>
              </a:ext>
            </a:extLst>
          </p:cNvPr>
          <p:cNvSpPr txBox="1"/>
          <p:nvPr/>
        </p:nvSpPr>
        <p:spPr>
          <a:xfrm>
            <a:off x="6347390" y="2234866"/>
            <a:ext cx="1475069" cy="2862322"/>
          </a:xfrm>
          <a:prstGeom prst="rect">
            <a:avLst/>
          </a:prstGeom>
          <a:noFill/>
        </p:spPr>
        <p:txBody>
          <a:bodyPr wrap="square" rtlCol="0">
            <a:spAutoFit/>
          </a:bodyPr>
          <a:lstStyle/>
          <a:p>
            <a:r>
              <a:rPr lang="en-GB" sz="1200" b="1" dirty="0"/>
              <a:t>HEAVY INFANTRY</a:t>
            </a:r>
          </a:p>
          <a:p>
            <a:endParaRPr lang="en-GB" sz="1200" dirty="0"/>
          </a:p>
          <a:p>
            <a:r>
              <a:rPr lang="en-GB" sz="1200" dirty="0"/>
              <a:t>Advanced, high-tech with large dominating weapons. Heavily armoured but more circular than the villain heavy infantry. Religious iconography on some units perhaps. Bright colour highlights on cold steel metal base.</a:t>
            </a:r>
          </a:p>
        </p:txBody>
      </p:sp>
      <p:pic>
        <p:nvPicPr>
          <p:cNvPr id="30" name="Picture 29">
            <a:extLst>
              <a:ext uri="{FF2B5EF4-FFF2-40B4-BE49-F238E27FC236}">
                <a16:creationId xmlns:a16="http://schemas.microsoft.com/office/drawing/2014/main" id="{6D145674-41E5-4229-9234-51D0644BA6B6}"/>
              </a:ext>
            </a:extLst>
          </p:cNvPr>
          <p:cNvPicPr>
            <a:picLocks noChangeAspect="1"/>
          </p:cNvPicPr>
          <p:nvPr/>
        </p:nvPicPr>
        <p:blipFill>
          <a:blip r:embed="rId13"/>
          <a:stretch>
            <a:fillRect/>
          </a:stretch>
        </p:blipFill>
        <p:spPr>
          <a:xfrm>
            <a:off x="4796798" y="5294403"/>
            <a:ext cx="981212" cy="885949"/>
          </a:xfrm>
          <a:prstGeom prst="rect">
            <a:avLst/>
          </a:prstGeom>
        </p:spPr>
      </p:pic>
      <p:pic>
        <p:nvPicPr>
          <p:cNvPr id="32" name="Picture 31">
            <a:extLst>
              <a:ext uri="{FF2B5EF4-FFF2-40B4-BE49-F238E27FC236}">
                <a16:creationId xmlns:a16="http://schemas.microsoft.com/office/drawing/2014/main" id="{8C7C8D2E-9DE0-48AA-A0A4-84C88C291C6A}"/>
              </a:ext>
            </a:extLst>
          </p:cNvPr>
          <p:cNvPicPr>
            <a:picLocks noChangeAspect="1"/>
          </p:cNvPicPr>
          <p:nvPr/>
        </p:nvPicPr>
        <p:blipFill>
          <a:blip r:embed="rId14"/>
          <a:stretch>
            <a:fillRect/>
          </a:stretch>
        </p:blipFill>
        <p:spPr>
          <a:xfrm>
            <a:off x="6561740" y="5327083"/>
            <a:ext cx="1038370" cy="943107"/>
          </a:xfrm>
          <a:prstGeom prst="rect">
            <a:avLst/>
          </a:prstGeom>
        </p:spPr>
      </p:pic>
    </p:spTree>
    <p:extLst>
      <p:ext uri="{BB962C8B-B14F-4D97-AF65-F5344CB8AC3E}">
        <p14:creationId xmlns:p14="http://schemas.microsoft.com/office/powerpoint/2010/main" val="413868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25521-51E6-4819-885C-92AEC928FE4B}"/>
              </a:ext>
            </a:extLst>
          </p:cNvPr>
          <p:cNvSpPr>
            <a:spLocks noGrp="1"/>
          </p:cNvSpPr>
          <p:nvPr>
            <p:ph type="title"/>
          </p:nvPr>
        </p:nvSpPr>
        <p:spPr/>
        <p:txBody>
          <a:bodyPr/>
          <a:lstStyle/>
          <a:p>
            <a:r>
              <a:rPr lang="en-GB" dirty="0"/>
              <a:t>Hero Vehicles</a:t>
            </a:r>
          </a:p>
        </p:txBody>
      </p:sp>
      <p:pic>
        <p:nvPicPr>
          <p:cNvPr id="6" name="Picture 5">
            <a:extLst>
              <a:ext uri="{FF2B5EF4-FFF2-40B4-BE49-F238E27FC236}">
                <a16:creationId xmlns:a16="http://schemas.microsoft.com/office/drawing/2014/main" id="{4CA4AC15-2EA1-4842-8772-61808E1C7341}"/>
              </a:ext>
            </a:extLst>
          </p:cNvPr>
          <p:cNvPicPr>
            <a:picLocks noChangeAspect="1"/>
          </p:cNvPicPr>
          <p:nvPr/>
        </p:nvPicPr>
        <p:blipFill>
          <a:blip r:embed="rId2"/>
          <a:stretch>
            <a:fillRect/>
          </a:stretch>
        </p:blipFill>
        <p:spPr>
          <a:xfrm>
            <a:off x="7731854" y="1434517"/>
            <a:ext cx="3954012" cy="2471257"/>
          </a:xfrm>
          <a:prstGeom prst="rect">
            <a:avLst/>
          </a:prstGeom>
        </p:spPr>
      </p:pic>
      <p:pic>
        <p:nvPicPr>
          <p:cNvPr id="8" name="Picture 7">
            <a:extLst>
              <a:ext uri="{FF2B5EF4-FFF2-40B4-BE49-F238E27FC236}">
                <a16:creationId xmlns:a16="http://schemas.microsoft.com/office/drawing/2014/main" id="{F2E8DB14-EBA8-48CC-9C40-A1EBF7AEBDF6}"/>
              </a:ext>
            </a:extLst>
          </p:cNvPr>
          <p:cNvPicPr>
            <a:picLocks noChangeAspect="1"/>
          </p:cNvPicPr>
          <p:nvPr/>
        </p:nvPicPr>
        <p:blipFill>
          <a:blip r:embed="rId3"/>
          <a:stretch>
            <a:fillRect/>
          </a:stretch>
        </p:blipFill>
        <p:spPr>
          <a:xfrm>
            <a:off x="7731853" y="3905774"/>
            <a:ext cx="3954013" cy="2224133"/>
          </a:xfrm>
          <a:prstGeom prst="rect">
            <a:avLst/>
          </a:prstGeom>
        </p:spPr>
      </p:pic>
      <p:pic>
        <p:nvPicPr>
          <p:cNvPr id="10" name="Picture 9">
            <a:extLst>
              <a:ext uri="{FF2B5EF4-FFF2-40B4-BE49-F238E27FC236}">
                <a16:creationId xmlns:a16="http://schemas.microsoft.com/office/drawing/2014/main" id="{61A6FA2F-4472-44C1-9E70-3FCCD52E5860}"/>
              </a:ext>
            </a:extLst>
          </p:cNvPr>
          <p:cNvPicPr>
            <a:picLocks noChangeAspect="1"/>
          </p:cNvPicPr>
          <p:nvPr/>
        </p:nvPicPr>
        <p:blipFill>
          <a:blip r:embed="rId4"/>
          <a:stretch>
            <a:fillRect/>
          </a:stretch>
        </p:blipFill>
        <p:spPr>
          <a:xfrm>
            <a:off x="977273" y="1805548"/>
            <a:ext cx="2353157" cy="1985365"/>
          </a:xfrm>
          <a:prstGeom prst="rect">
            <a:avLst/>
          </a:prstGeom>
        </p:spPr>
      </p:pic>
      <p:pic>
        <p:nvPicPr>
          <p:cNvPr id="12" name="Picture 11">
            <a:extLst>
              <a:ext uri="{FF2B5EF4-FFF2-40B4-BE49-F238E27FC236}">
                <a16:creationId xmlns:a16="http://schemas.microsoft.com/office/drawing/2014/main" id="{DB5D4378-B374-4125-8887-23CD026EA987}"/>
              </a:ext>
            </a:extLst>
          </p:cNvPr>
          <p:cNvPicPr>
            <a:picLocks noChangeAspect="1"/>
          </p:cNvPicPr>
          <p:nvPr/>
        </p:nvPicPr>
        <p:blipFill>
          <a:blip r:embed="rId5"/>
          <a:stretch>
            <a:fillRect/>
          </a:stretch>
        </p:blipFill>
        <p:spPr>
          <a:xfrm>
            <a:off x="977273" y="4050917"/>
            <a:ext cx="2581635" cy="1933845"/>
          </a:xfrm>
          <a:prstGeom prst="rect">
            <a:avLst/>
          </a:prstGeom>
        </p:spPr>
      </p:pic>
      <p:pic>
        <p:nvPicPr>
          <p:cNvPr id="13" name="Picture 12">
            <a:extLst>
              <a:ext uri="{FF2B5EF4-FFF2-40B4-BE49-F238E27FC236}">
                <a16:creationId xmlns:a16="http://schemas.microsoft.com/office/drawing/2014/main" id="{F916DE16-3B54-4C7F-9F4D-75133CE07407}"/>
              </a:ext>
            </a:extLst>
          </p:cNvPr>
          <p:cNvPicPr>
            <a:picLocks noChangeAspect="1"/>
          </p:cNvPicPr>
          <p:nvPr/>
        </p:nvPicPr>
        <p:blipFill>
          <a:blip r:embed="rId6"/>
          <a:stretch>
            <a:fillRect/>
          </a:stretch>
        </p:blipFill>
        <p:spPr>
          <a:xfrm>
            <a:off x="3986079" y="1635174"/>
            <a:ext cx="3090125" cy="2471258"/>
          </a:xfrm>
          <a:prstGeom prst="rect">
            <a:avLst/>
          </a:prstGeom>
        </p:spPr>
      </p:pic>
      <p:sp>
        <p:nvSpPr>
          <p:cNvPr id="14" name="TextBox 13">
            <a:extLst>
              <a:ext uri="{FF2B5EF4-FFF2-40B4-BE49-F238E27FC236}">
                <a16:creationId xmlns:a16="http://schemas.microsoft.com/office/drawing/2014/main" id="{84C18A2B-CAEA-42FF-A8B9-672D96634859}"/>
              </a:ext>
            </a:extLst>
          </p:cNvPr>
          <p:cNvSpPr txBox="1"/>
          <p:nvPr/>
        </p:nvSpPr>
        <p:spPr>
          <a:xfrm>
            <a:off x="4124933" y="4406985"/>
            <a:ext cx="2186064" cy="1938992"/>
          </a:xfrm>
          <a:prstGeom prst="rect">
            <a:avLst/>
          </a:prstGeom>
          <a:noFill/>
        </p:spPr>
        <p:txBody>
          <a:bodyPr wrap="square" rtlCol="0">
            <a:spAutoFit/>
          </a:bodyPr>
          <a:lstStyle/>
          <a:p>
            <a:r>
              <a:rPr lang="en-GB" sz="1200" dirty="0"/>
              <a:t>Organised, covered in radars and scanning equipment. Loaded with massive barrels and other human weapons. Some vehicles look more put together in quick time using scrap metal, but more powerful vehicles look professional and devastating. Bright colours and painted metal</a:t>
            </a:r>
          </a:p>
        </p:txBody>
      </p:sp>
      <p:pic>
        <p:nvPicPr>
          <p:cNvPr id="16" name="Picture 15">
            <a:extLst>
              <a:ext uri="{FF2B5EF4-FFF2-40B4-BE49-F238E27FC236}">
                <a16:creationId xmlns:a16="http://schemas.microsoft.com/office/drawing/2014/main" id="{7C9D38C2-E664-4A90-86BA-3200688DA1BF}"/>
              </a:ext>
            </a:extLst>
          </p:cNvPr>
          <p:cNvPicPr>
            <a:picLocks noChangeAspect="1"/>
          </p:cNvPicPr>
          <p:nvPr/>
        </p:nvPicPr>
        <p:blipFill>
          <a:blip r:embed="rId7"/>
          <a:stretch>
            <a:fillRect/>
          </a:stretch>
        </p:blipFill>
        <p:spPr>
          <a:xfrm>
            <a:off x="6237887" y="4774929"/>
            <a:ext cx="838317" cy="1133633"/>
          </a:xfrm>
          <a:prstGeom prst="rect">
            <a:avLst/>
          </a:prstGeom>
        </p:spPr>
      </p:pic>
    </p:spTree>
    <p:extLst>
      <p:ext uri="{BB962C8B-B14F-4D97-AF65-F5344CB8AC3E}">
        <p14:creationId xmlns:p14="http://schemas.microsoft.com/office/powerpoint/2010/main" val="3494616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F7DBF-211A-48F1-BA5F-D1C57EA08186}"/>
              </a:ext>
            </a:extLst>
          </p:cNvPr>
          <p:cNvSpPr>
            <a:spLocks noGrp="1"/>
          </p:cNvSpPr>
          <p:nvPr>
            <p:ph type="title"/>
          </p:nvPr>
        </p:nvSpPr>
        <p:spPr/>
        <p:txBody>
          <a:bodyPr/>
          <a:lstStyle/>
          <a:p>
            <a:r>
              <a:rPr lang="en-GB" dirty="0"/>
              <a:t>Character – Hero Commander “Champion”</a:t>
            </a:r>
          </a:p>
        </p:txBody>
      </p:sp>
      <p:pic>
        <p:nvPicPr>
          <p:cNvPr id="4" name="Picture 3">
            <a:extLst>
              <a:ext uri="{FF2B5EF4-FFF2-40B4-BE49-F238E27FC236}">
                <a16:creationId xmlns:a16="http://schemas.microsoft.com/office/drawing/2014/main" id="{9C83208C-6AD2-4297-A814-99B2173FF599}"/>
              </a:ext>
            </a:extLst>
          </p:cNvPr>
          <p:cNvPicPr>
            <a:picLocks noChangeAspect="1"/>
          </p:cNvPicPr>
          <p:nvPr/>
        </p:nvPicPr>
        <p:blipFill>
          <a:blip r:embed="rId2"/>
          <a:stretch>
            <a:fillRect/>
          </a:stretch>
        </p:blipFill>
        <p:spPr>
          <a:xfrm>
            <a:off x="838200" y="1239613"/>
            <a:ext cx="2857899" cy="3210373"/>
          </a:xfrm>
          <a:prstGeom prst="rect">
            <a:avLst/>
          </a:prstGeom>
        </p:spPr>
      </p:pic>
      <p:pic>
        <p:nvPicPr>
          <p:cNvPr id="6" name="Picture 5">
            <a:extLst>
              <a:ext uri="{FF2B5EF4-FFF2-40B4-BE49-F238E27FC236}">
                <a16:creationId xmlns:a16="http://schemas.microsoft.com/office/drawing/2014/main" id="{30EC0C08-802D-441C-8E1D-9D0EEC90C1A0}"/>
              </a:ext>
            </a:extLst>
          </p:cNvPr>
          <p:cNvPicPr>
            <a:picLocks noChangeAspect="1"/>
          </p:cNvPicPr>
          <p:nvPr/>
        </p:nvPicPr>
        <p:blipFill>
          <a:blip r:embed="rId3"/>
          <a:stretch>
            <a:fillRect/>
          </a:stretch>
        </p:blipFill>
        <p:spPr>
          <a:xfrm>
            <a:off x="4496985" y="1917130"/>
            <a:ext cx="3687633" cy="4142441"/>
          </a:xfrm>
          <a:prstGeom prst="rect">
            <a:avLst/>
          </a:prstGeom>
        </p:spPr>
      </p:pic>
      <p:pic>
        <p:nvPicPr>
          <p:cNvPr id="8" name="Picture 7">
            <a:extLst>
              <a:ext uri="{FF2B5EF4-FFF2-40B4-BE49-F238E27FC236}">
                <a16:creationId xmlns:a16="http://schemas.microsoft.com/office/drawing/2014/main" id="{75B7ABF2-C076-4B1A-9198-4167AD58BFF6}"/>
              </a:ext>
            </a:extLst>
          </p:cNvPr>
          <p:cNvPicPr>
            <a:picLocks noChangeAspect="1"/>
          </p:cNvPicPr>
          <p:nvPr/>
        </p:nvPicPr>
        <p:blipFill>
          <a:blip r:embed="rId4"/>
          <a:stretch>
            <a:fillRect/>
          </a:stretch>
        </p:blipFill>
        <p:spPr>
          <a:xfrm>
            <a:off x="987102" y="4356894"/>
            <a:ext cx="3586482" cy="2241551"/>
          </a:xfrm>
          <a:prstGeom prst="rect">
            <a:avLst/>
          </a:prstGeom>
        </p:spPr>
      </p:pic>
      <p:pic>
        <p:nvPicPr>
          <p:cNvPr id="10" name="Picture 9">
            <a:extLst>
              <a:ext uri="{FF2B5EF4-FFF2-40B4-BE49-F238E27FC236}">
                <a16:creationId xmlns:a16="http://schemas.microsoft.com/office/drawing/2014/main" id="{DE0AF101-547F-4BE0-8729-4B2E57B535E4}"/>
              </a:ext>
            </a:extLst>
          </p:cNvPr>
          <p:cNvPicPr>
            <a:picLocks noChangeAspect="1"/>
          </p:cNvPicPr>
          <p:nvPr/>
        </p:nvPicPr>
        <p:blipFill>
          <a:blip r:embed="rId5"/>
          <a:stretch>
            <a:fillRect/>
          </a:stretch>
        </p:blipFill>
        <p:spPr>
          <a:xfrm>
            <a:off x="9375029" y="1593849"/>
            <a:ext cx="1448305" cy="2501900"/>
          </a:xfrm>
          <a:prstGeom prst="rect">
            <a:avLst/>
          </a:prstGeom>
        </p:spPr>
      </p:pic>
      <p:cxnSp>
        <p:nvCxnSpPr>
          <p:cNvPr id="11" name="Straight Arrow Connector 10">
            <a:extLst>
              <a:ext uri="{FF2B5EF4-FFF2-40B4-BE49-F238E27FC236}">
                <a16:creationId xmlns:a16="http://schemas.microsoft.com/office/drawing/2014/main" id="{508ECDF6-D37E-419C-BBB6-45CC27012B63}"/>
              </a:ext>
            </a:extLst>
          </p:cNvPr>
          <p:cNvCxnSpPr>
            <a:cxnSpLocks/>
          </p:cNvCxnSpPr>
          <p:nvPr/>
        </p:nvCxnSpPr>
        <p:spPr>
          <a:xfrm flipV="1">
            <a:off x="2794000" y="5295900"/>
            <a:ext cx="3009900" cy="9271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7288551-DE47-45DD-BB66-DA4F3D864BA3}"/>
              </a:ext>
            </a:extLst>
          </p:cNvPr>
          <p:cNvCxnSpPr>
            <a:cxnSpLocks/>
          </p:cNvCxnSpPr>
          <p:nvPr/>
        </p:nvCxnSpPr>
        <p:spPr>
          <a:xfrm flipV="1">
            <a:off x="2400300" y="4025900"/>
            <a:ext cx="4089400" cy="14224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894E6AC-8FE7-4569-9BAD-3965ECB05388}"/>
              </a:ext>
            </a:extLst>
          </p:cNvPr>
          <p:cNvCxnSpPr>
            <a:cxnSpLocks/>
          </p:cNvCxnSpPr>
          <p:nvPr/>
        </p:nvCxnSpPr>
        <p:spPr>
          <a:xfrm flipV="1">
            <a:off x="2222500" y="2501106"/>
            <a:ext cx="4495800" cy="222329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84CB068-5BFF-4E91-873A-9D6708B994CD}"/>
              </a:ext>
            </a:extLst>
          </p:cNvPr>
          <p:cNvCxnSpPr>
            <a:cxnSpLocks/>
          </p:cNvCxnSpPr>
          <p:nvPr/>
        </p:nvCxnSpPr>
        <p:spPr>
          <a:xfrm>
            <a:off x="2565400" y="2120900"/>
            <a:ext cx="3238500" cy="7112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824D61F-142A-4E2F-B003-6191D5576316}"/>
              </a:ext>
            </a:extLst>
          </p:cNvPr>
          <p:cNvCxnSpPr>
            <a:cxnSpLocks/>
          </p:cNvCxnSpPr>
          <p:nvPr/>
        </p:nvCxnSpPr>
        <p:spPr>
          <a:xfrm flipH="1">
            <a:off x="7221111" y="1917130"/>
            <a:ext cx="2666492" cy="11054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67FF7300-AB00-49C4-A72E-0B7C72372CBC}"/>
              </a:ext>
            </a:extLst>
          </p:cNvPr>
          <p:cNvPicPr>
            <a:picLocks noChangeAspect="1"/>
          </p:cNvPicPr>
          <p:nvPr/>
        </p:nvPicPr>
        <p:blipFill>
          <a:blip r:embed="rId6"/>
          <a:stretch>
            <a:fillRect/>
          </a:stretch>
        </p:blipFill>
        <p:spPr>
          <a:xfrm>
            <a:off x="9398000" y="4133849"/>
            <a:ext cx="1239913" cy="2404190"/>
          </a:xfrm>
          <a:prstGeom prst="rect">
            <a:avLst/>
          </a:prstGeom>
        </p:spPr>
      </p:pic>
      <p:cxnSp>
        <p:nvCxnSpPr>
          <p:cNvPr id="30" name="Straight Arrow Connector 29">
            <a:extLst>
              <a:ext uri="{FF2B5EF4-FFF2-40B4-BE49-F238E27FC236}">
                <a16:creationId xmlns:a16="http://schemas.microsoft.com/office/drawing/2014/main" id="{2ADDB3BB-EA7D-47C6-9F62-FFC78DAD85A6}"/>
              </a:ext>
            </a:extLst>
          </p:cNvPr>
          <p:cNvCxnSpPr>
            <a:cxnSpLocks/>
          </p:cNvCxnSpPr>
          <p:nvPr/>
        </p:nvCxnSpPr>
        <p:spPr>
          <a:xfrm flipH="1" flipV="1">
            <a:off x="6990137" y="3060700"/>
            <a:ext cx="2979364" cy="129619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5D137F2-DE1C-492E-AF12-526A02423BE0}"/>
              </a:ext>
            </a:extLst>
          </p:cNvPr>
          <p:cNvCxnSpPr>
            <a:cxnSpLocks/>
          </p:cNvCxnSpPr>
          <p:nvPr/>
        </p:nvCxnSpPr>
        <p:spPr>
          <a:xfrm flipH="1" flipV="1">
            <a:off x="7188201" y="4889500"/>
            <a:ext cx="2410684" cy="44644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F6E80BC-DCFF-4F2A-8BEF-395D14FB6137}"/>
              </a:ext>
            </a:extLst>
          </p:cNvPr>
          <p:cNvSpPr txBox="1"/>
          <p:nvPr/>
        </p:nvSpPr>
        <p:spPr>
          <a:xfrm>
            <a:off x="4617751" y="5664418"/>
            <a:ext cx="3446100" cy="1169551"/>
          </a:xfrm>
          <a:prstGeom prst="rect">
            <a:avLst/>
          </a:prstGeom>
          <a:noFill/>
        </p:spPr>
        <p:txBody>
          <a:bodyPr wrap="square" rtlCol="0">
            <a:spAutoFit/>
          </a:bodyPr>
          <a:lstStyle/>
          <a:p>
            <a:pPr algn="ctr"/>
            <a:r>
              <a:rPr lang="en-GB" sz="1400" i="1" dirty="0"/>
              <a:t>“While the Administrator officially controls the planet, all follow the Champion. A mighty and proven warrior, a veteran of a hundred years of bloodshed, he knows how to fight Hell, and he fears no Evil.”</a:t>
            </a:r>
          </a:p>
        </p:txBody>
      </p:sp>
    </p:spTree>
    <p:extLst>
      <p:ext uri="{BB962C8B-B14F-4D97-AF65-F5344CB8AC3E}">
        <p14:creationId xmlns:p14="http://schemas.microsoft.com/office/powerpoint/2010/main" val="1035802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017E2F9-032A-4CAE-A2E4-7465A67B7A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12192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036EB2E8-1BD0-492D-BF5A-CE0184DA7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04672"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5316ED32-D562-46FD-A6C1-B0FBF4EF6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3325"/>
            <a:ext cx="9681166" cy="6861324"/>
          </a:xfrm>
          <a:custGeom>
            <a:avLst/>
            <a:gdLst>
              <a:gd name="connsiteX0" fmla="*/ 0 w 9681166"/>
              <a:gd name="connsiteY0" fmla="*/ 6861324 h 6861324"/>
              <a:gd name="connsiteX1" fmla="*/ 3359025 w 9681166"/>
              <a:gd name="connsiteY1" fmla="*/ 6861324 h 6861324"/>
              <a:gd name="connsiteX2" fmla="*/ 3359025 w 9681166"/>
              <a:gd name="connsiteY2" fmla="*/ 6861323 h 6861324"/>
              <a:gd name="connsiteX3" fmla="*/ 9324977 w 9681166"/>
              <a:gd name="connsiteY3" fmla="*/ 6861323 h 6861324"/>
              <a:gd name="connsiteX4" fmla="*/ 9323659 w 9681166"/>
              <a:gd name="connsiteY4" fmla="*/ 6858478 h 6861324"/>
              <a:gd name="connsiteX5" fmla="*/ 9681166 w 9681166"/>
              <a:gd name="connsiteY5" fmla="*/ 6858478 h 6861324"/>
              <a:gd name="connsiteX6" fmla="*/ 6504791 w 9681166"/>
              <a:gd name="connsiteY6" fmla="*/ 0 h 6861324"/>
              <a:gd name="connsiteX7" fmla="*/ 6499214 w 9681166"/>
              <a:gd name="connsiteY7" fmla="*/ 0 h 6861324"/>
              <a:gd name="connsiteX8" fmla="*/ 5432986 w 9681166"/>
              <a:gd name="connsiteY8" fmla="*/ 0 h 6861324"/>
              <a:gd name="connsiteX9" fmla="*/ 1603114 w 9681166"/>
              <a:gd name="connsiteY9" fmla="*/ 0 h 6861324"/>
              <a:gd name="connsiteX10" fmla="*/ 1603114 w 9681166"/>
              <a:gd name="connsiteY10" fmla="*/ 479 h 6861324"/>
              <a:gd name="connsiteX11" fmla="*/ 356189 w 9681166"/>
              <a:gd name="connsiteY11" fmla="*/ 479 h 6861324"/>
              <a:gd name="connsiteX12" fmla="*/ 356189 w 9681166"/>
              <a:gd name="connsiteY12" fmla="*/ 3324 h 6861324"/>
              <a:gd name="connsiteX13" fmla="*/ 0 w 9681166"/>
              <a:gd name="connsiteY13" fmla="*/ 3324 h 686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81166" h="6861324">
                <a:moveTo>
                  <a:pt x="0" y="6861324"/>
                </a:moveTo>
                <a:lnTo>
                  <a:pt x="3359025" y="6861324"/>
                </a:lnTo>
                <a:lnTo>
                  <a:pt x="3359025" y="6861323"/>
                </a:lnTo>
                <a:lnTo>
                  <a:pt x="9324977" y="6861323"/>
                </a:lnTo>
                <a:lnTo>
                  <a:pt x="9323659" y="6858478"/>
                </a:lnTo>
                <a:lnTo>
                  <a:pt x="9681166" y="6858478"/>
                </a:lnTo>
                <a:lnTo>
                  <a:pt x="6504791" y="0"/>
                </a:lnTo>
                <a:lnTo>
                  <a:pt x="6499214" y="0"/>
                </a:lnTo>
                <a:lnTo>
                  <a:pt x="5432986" y="0"/>
                </a:lnTo>
                <a:lnTo>
                  <a:pt x="1603114" y="0"/>
                </a:lnTo>
                <a:lnTo>
                  <a:pt x="1603114" y="479"/>
                </a:lnTo>
                <a:lnTo>
                  <a:pt x="356189" y="479"/>
                </a:lnTo>
                <a:lnTo>
                  <a:pt x="356189" y="3324"/>
                </a:lnTo>
                <a:lnTo>
                  <a:pt x="0" y="3324"/>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008FB4-19AF-4ACF-AE99-9D50E86775F0}"/>
              </a:ext>
            </a:extLst>
          </p:cNvPr>
          <p:cNvSpPr>
            <a:spLocks noGrp="1"/>
          </p:cNvSpPr>
          <p:nvPr>
            <p:ph type="ctrTitle"/>
          </p:nvPr>
        </p:nvSpPr>
        <p:spPr>
          <a:xfrm>
            <a:off x="804672" y="1823107"/>
            <a:ext cx="6430784" cy="3431023"/>
          </a:xfrm>
        </p:spPr>
        <p:txBody>
          <a:bodyPr anchor="ctr">
            <a:normAutofit/>
          </a:bodyPr>
          <a:lstStyle/>
          <a:p>
            <a:pPr algn="l"/>
            <a:r>
              <a:rPr lang="en-GB">
                <a:solidFill>
                  <a:schemeClr val="bg1"/>
                </a:solidFill>
              </a:rPr>
              <a:t>Mechanics</a:t>
            </a:r>
          </a:p>
        </p:txBody>
      </p:sp>
      <p:sp>
        <p:nvSpPr>
          <p:cNvPr id="3" name="Subtitle 2">
            <a:extLst>
              <a:ext uri="{FF2B5EF4-FFF2-40B4-BE49-F238E27FC236}">
                <a16:creationId xmlns:a16="http://schemas.microsoft.com/office/drawing/2014/main" id="{CA7AB059-B4A3-43AA-B645-55ADF82324F2}"/>
              </a:ext>
            </a:extLst>
          </p:cNvPr>
          <p:cNvSpPr>
            <a:spLocks noGrp="1"/>
          </p:cNvSpPr>
          <p:nvPr>
            <p:ph type="subTitle" idx="1"/>
          </p:nvPr>
        </p:nvSpPr>
        <p:spPr>
          <a:xfrm>
            <a:off x="9223744" y="2710737"/>
            <a:ext cx="2163584" cy="1655762"/>
          </a:xfrm>
        </p:spPr>
        <p:txBody>
          <a:bodyPr anchor="ctr">
            <a:normAutofit/>
          </a:bodyPr>
          <a:lstStyle/>
          <a:p>
            <a:pPr algn="r"/>
            <a:endParaRPr lang="en-GB" sz="2000">
              <a:solidFill>
                <a:srgbClr val="FFFFFF"/>
              </a:solidFill>
            </a:endParaRPr>
          </a:p>
        </p:txBody>
      </p:sp>
    </p:spTree>
    <p:extLst>
      <p:ext uri="{BB962C8B-B14F-4D97-AF65-F5344CB8AC3E}">
        <p14:creationId xmlns:p14="http://schemas.microsoft.com/office/powerpoint/2010/main" val="374168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33499E5-AE13-4FF7-B527-A503E2113F21}"/>
              </a:ext>
            </a:extLst>
          </p:cNvPr>
          <p:cNvSpPr>
            <a:spLocks noGrp="1"/>
          </p:cNvSpPr>
          <p:nvPr>
            <p:ph type="ctrTitle"/>
          </p:nvPr>
        </p:nvSpPr>
        <p:spPr>
          <a:xfrm>
            <a:off x="2555631" y="1441938"/>
            <a:ext cx="7080738" cy="3974124"/>
          </a:xfrm>
        </p:spPr>
        <p:txBody>
          <a:bodyPr vert="horz" lIns="91440" tIns="45720" rIns="91440" bIns="45720" rtlCol="0" anchor="ctr">
            <a:normAutofit/>
          </a:bodyPr>
          <a:lstStyle/>
          <a:p>
            <a:r>
              <a:rPr lang="en-US" sz="5400" dirty="0">
                <a:solidFill>
                  <a:schemeClr val="bg1">
                    <a:lumMod val="95000"/>
                    <a:lumOff val="5000"/>
                  </a:schemeClr>
                </a:solidFill>
              </a:rPr>
              <a:t>TO WIN, you must destroy the enemy HQ building, whilst not losing your own.</a:t>
            </a:r>
          </a:p>
        </p:txBody>
      </p:sp>
    </p:spTree>
    <p:extLst>
      <p:ext uri="{BB962C8B-B14F-4D97-AF65-F5344CB8AC3E}">
        <p14:creationId xmlns:p14="http://schemas.microsoft.com/office/powerpoint/2010/main" val="3820930476"/>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151E8C6-A4C1-4701-B7F4-22EB4B1229B2}"/>
              </a:ext>
            </a:extLst>
          </p:cNvPr>
          <p:cNvPicPr>
            <a:picLocks noChangeAspect="1"/>
          </p:cNvPicPr>
          <p:nvPr/>
        </p:nvPicPr>
        <p:blipFill rotWithShape="1">
          <a:blip r:embed="rId2"/>
          <a:srcRect t="11523" r="2" b="2"/>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056DC9F-FBE3-402B-85F3-EB9C8430590E}"/>
              </a:ext>
            </a:extLst>
          </p:cNvPr>
          <p:cNvSpPr>
            <a:spLocks noGrp="1"/>
          </p:cNvSpPr>
          <p:nvPr>
            <p:ph type="ctrTitle"/>
          </p:nvPr>
        </p:nvSpPr>
        <p:spPr>
          <a:xfrm>
            <a:off x="477981" y="1122363"/>
            <a:ext cx="4023360" cy="3204134"/>
          </a:xfrm>
        </p:spPr>
        <p:txBody>
          <a:bodyPr anchor="b">
            <a:normAutofit/>
          </a:bodyPr>
          <a:lstStyle/>
          <a:p>
            <a:pPr algn="l"/>
            <a:r>
              <a:rPr lang="en-GB" sz="4800" b="1" u="sng"/>
              <a:t>Range:</a:t>
            </a:r>
          </a:p>
        </p:txBody>
      </p:sp>
      <p:sp>
        <p:nvSpPr>
          <p:cNvPr id="3" name="Subtitle 2">
            <a:extLst>
              <a:ext uri="{FF2B5EF4-FFF2-40B4-BE49-F238E27FC236}">
                <a16:creationId xmlns:a16="http://schemas.microsoft.com/office/drawing/2014/main" id="{35F3279F-C68A-48AC-A117-9F314819F011}"/>
              </a:ext>
            </a:extLst>
          </p:cNvPr>
          <p:cNvSpPr>
            <a:spLocks noGrp="1"/>
          </p:cNvSpPr>
          <p:nvPr>
            <p:ph type="subTitle" idx="1"/>
          </p:nvPr>
        </p:nvSpPr>
        <p:spPr>
          <a:xfrm>
            <a:off x="477980" y="4872922"/>
            <a:ext cx="4023359" cy="1208141"/>
          </a:xfrm>
        </p:spPr>
        <p:txBody>
          <a:bodyPr>
            <a:normAutofit/>
          </a:bodyPr>
          <a:lstStyle/>
          <a:p>
            <a:pPr algn="l"/>
            <a:r>
              <a:rPr lang="en-GB" sz="2000"/>
              <a:t>Every weapon has a min and max range, the pink line here represents combat, only the tank is in range, the infantry lacks the range to fight.</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9297168"/>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2F53F-EBAD-4CAF-B069-CF5216BAF768}"/>
              </a:ext>
            </a:extLst>
          </p:cNvPr>
          <p:cNvSpPr>
            <a:spLocks noGrp="1"/>
          </p:cNvSpPr>
          <p:nvPr>
            <p:ph type="ctrTitle"/>
          </p:nvPr>
        </p:nvSpPr>
        <p:spPr>
          <a:xfrm>
            <a:off x="4854430" y="-79169"/>
            <a:ext cx="9144000" cy="958228"/>
          </a:xfrm>
        </p:spPr>
        <p:txBody>
          <a:bodyPr/>
          <a:lstStyle/>
          <a:p>
            <a:r>
              <a:rPr lang="en-GB" b="1" u="sng" dirty="0"/>
              <a:t>Health</a:t>
            </a:r>
          </a:p>
        </p:txBody>
      </p:sp>
      <p:pic>
        <p:nvPicPr>
          <p:cNvPr id="5" name="Picture 4">
            <a:extLst>
              <a:ext uri="{FF2B5EF4-FFF2-40B4-BE49-F238E27FC236}">
                <a16:creationId xmlns:a16="http://schemas.microsoft.com/office/drawing/2014/main" id="{E277B96D-05C6-429C-903A-82957795DA96}"/>
              </a:ext>
            </a:extLst>
          </p:cNvPr>
          <p:cNvPicPr>
            <a:picLocks noChangeAspect="1"/>
          </p:cNvPicPr>
          <p:nvPr/>
        </p:nvPicPr>
        <p:blipFill>
          <a:blip r:embed="rId2"/>
          <a:stretch>
            <a:fillRect/>
          </a:stretch>
        </p:blipFill>
        <p:spPr>
          <a:xfrm>
            <a:off x="16903" y="0"/>
            <a:ext cx="6773286" cy="6903542"/>
          </a:xfrm>
          <a:prstGeom prst="rect">
            <a:avLst/>
          </a:prstGeom>
          <a:effectLst>
            <a:innerShdw blurRad="114300">
              <a:prstClr val="black"/>
            </a:innerShdw>
          </a:effectLst>
        </p:spPr>
      </p:pic>
      <p:cxnSp>
        <p:nvCxnSpPr>
          <p:cNvPr id="7" name="Straight Arrow Connector 6">
            <a:extLst>
              <a:ext uri="{FF2B5EF4-FFF2-40B4-BE49-F238E27FC236}">
                <a16:creationId xmlns:a16="http://schemas.microsoft.com/office/drawing/2014/main" id="{1F982F34-6BA6-4F20-A313-77788961EB6A}"/>
              </a:ext>
            </a:extLst>
          </p:cNvPr>
          <p:cNvCxnSpPr>
            <a:cxnSpLocks/>
            <a:stCxn id="21" idx="1"/>
          </p:cNvCxnSpPr>
          <p:nvPr/>
        </p:nvCxnSpPr>
        <p:spPr>
          <a:xfrm flipH="1" flipV="1">
            <a:off x="4572000" y="2192982"/>
            <a:ext cx="2512463" cy="1009960"/>
          </a:xfrm>
          <a:prstGeom prst="straightConnector1">
            <a:avLst/>
          </a:prstGeom>
          <a:ln w="76200">
            <a:solidFill>
              <a:srgbClr val="0070C0"/>
            </a:solidFill>
            <a:tailEnd type="triangle"/>
          </a:ln>
          <a:effectLst>
            <a:outerShdw blurRad="50800" dist="38100" dir="13500000" algn="br" rotWithShape="0">
              <a:prstClr val="black">
                <a:alpha val="40000"/>
              </a:prstClr>
            </a:outerShdw>
          </a:effectLst>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627EEFE-ED28-4121-AE28-48CA0CFFF793}"/>
              </a:ext>
            </a:extLst>
          </p:cNvPr>
          <p:cNvCxnSpPr>
            <a:cxnSpLocks/>
            <a:stCxn id="22" idx="1"/>
          </p:cNvCxnSpPr>
          <p:nvPr/>
        </p:nvCxnSpPr>
        <p:spPr>
          <a:xfrm flipH="1" flipV="1">
            <a:off x="5170206" y="2664333"/>
            <a:ext cx="1914257" cy="1940937"/>
          </a:xfrm>
          <a:prstGeom prst="straightConnector1">
            <a:avLst/>
          </a:prstGeom>
          <a:ln w="76200">
            <a:solidFill>
              <a:srgbClr val="00B050"/>
            </a:solidFill>
            <a:tailEnd type="triangle"/>
          </a:ln>
          <a:effectLst>
            <a:outerShdw blurRad="50800" dist="38100" dir="2700000" algn="tl" rotWithShape="0">
              <a:prstClr val="black">
                <a:alpha val="40000"/>
              </a:prstClr>
            </a:outerShdw>
          </a:effectLst>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391B2F8-E26D-4A90-A7DB-8DB08244B9B9}"/>
              </a:ext>
            </a:extLst>
          </p:cNvPr>
          <p:cNvCxnSpPr>
            <a:cxnSpLocks/>
            <a:stCxn id="24" idx="1"/>
          </p:cNvCxnSpPr>
          <p:nvPr/>
        </p:nvCxnSpPr>
        <p:spPr>
          <a:xfrm flipH="1" flipV="1">
            <a:off x="1435693" y="2914037"/>
            <a:ext cx="5648771" cy="3108279"/>
          </a:xfrm>
          <a:prstGeom prst="straightConnector1">
            <a:avLst/>
          </a:prstGeom>
          <a:ln w="76200">
            <a:solidFill>
              <a:srgbClr val="00B0F0"/>
            </a:solidFill>
            <a:tailEnd type="triangle"/>
          </a:ln>
          <a:effectLst>
            <a:outerShdw blurRad="50800" dist="38100" dir="8100000" algn="tr" rotWithShape="0">
              <a:prstClr val="black">
                <a:alpha val="40000"/>
              </a:prstClr>
            </a:outerShdw>
          </a:effectLst>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D4D51FC-3BD2-4A94-B8D8-6F163819EC30}"/>
              </a:ext>
            </a:extLst>
          </p:cNvPr>
          <p:cNvCxnSpPr>
            <a:cxnSpLocks/>
            <a:stCxn id="28" idx="1"/>
          </p:cNvCxnSpPr>
          <p:nvPr/>
        </p:nvCxnSpPr>
        <p:spPr>
          <a:xfrm flipH="1">
            <a:off x="3905428" y="1637020"/>
            <a:ext cx="3179036" cy="26395"/>
          </a:xfrm>
          <a:prstGeom prst="straightConnector1">
            <a:avLst/>
          </a:prstGeom>
          <a:ln w="76200">
            <a:solidFill>
              <a:srgbClr val="FF0000"/>
            </a:solidFill>
            <a:tailEnd type="triangle"/>
          </a:ln>
          <a:effectLst>
            <a:outerShdw blurRad="50800" dist="38100" dir="18900000" algn="bl" rotWithShape="0">
              <a:prstClr val="black">
                <a:alpha val="40000"/>
              </a:prstClr>
            </a:outerShdw>
          </a:effectLst>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096B6FB-A5FB-4271-B6F4-16272EECBE87}"/>
              </a:ext>
            </a:extLst>
          </p:cNvPr>
          <p:cNvSpPr txBox="1"/>
          <p:nvPr/>
        </p:nvSpPr>
        <p:spPr>
          <a:xfrm>
            <a:off x="7084463" y="2664333"/>
            <a:ext cx="4734369" cy="1077218"/>
          </a:xfrm>
          <a:prstGeom prst="rect">
            <a:avLst/>
          </a:prstGeom>
          <a:noFill/>
          <a:ln w="28575">
            <a:solidFill>
              <a:srgbClr val="0070C0"/>
            </a:solidFill>
          </a:ln>
          <a:effectLst>
            <a:outerShdw blurRad="50800" dist="38100" dir="13500000" algn="br" rotWithShape="0">
              <a:prstClr val="black">
                <a:alpha val="40000"/>
              </a:prstClr>
            </a:outerShdw>
          </a:effectLst>
          <a:scene3d>
            <a:camera prst="orthographicFront"/>
            <a:lightRig rig="threePt" dir="t"/>
          </a:scene3d>
          <a:sp3d>
            <a:bevelT prst="angle"/>
          </a:sp3d>
        </p:spPr>
        <p:txBody>
          <a:bodyPr wrap="square" rtlCol="0">
            <a:spAutoFit/>
          </a:bodyPr>
          <a:lstStyle/>
          <a:p>
            <a:r>
              <a:rPr lang="en-GB" sz="1600" u="sng" dirty="0">
                <a:solidFill>
                  <a:srgbClr val="002060"/>
                </a:solidFill>
              </a:rPr>
              <a:t>Fortified Armour:</a:t>
            </a:r>
          </a:p>
          <a:p>
            <a:endParaRPr lang="en-GB" sz="1600" u="sng" dirty="0">
              <a:solidFill>
                <a:srgbClr val="002060"/>
              </a:solidFill>
            </a:endParaRPr>
          </a:p>
          <a:p>
            <a:r>
              <a:rPr lang="en-GB" sz="1600" dirty="0">
                <a:solidFill>
                  <a:srgbClr val="002060"/>
                </a:solidFill>
              </a:rPr>
              <a:t>Acts as a shield to protect HP. HP can’t be damaged in most cases when the unit has F.A.</a:t>
            </a:r>
          </a:p>
        </p:txBody>
      </p:sp>
      <p:sp>
        <p:nvSpPr>
          <p:cNvPr id="22" name="TextBox 21">
            <a:extLst>
              <a:ext uri="{FF2B5EF4-FFF2-40B4-BE49-F238E27FC236}">
                <a16:creationId xmlns:a16="http://schemas.microsoft.com/office/drawing/2014/main" id="{CD8DD9F0-C152-4F61-B774-19880865C424}"/>
              </a:ext>
            </a:extLst>
          </p:cNvPr>
          <p:cNvSpPr txBox="1"/>
          <p:nvPr/>
        </p:nvSpPr>
        <p:spPr>
          <a:xfrm>
            <a:off x="7084463" y="4189771"/>
            <a:ext cx="4734370" cy="830997"/>
          </a:xfrm>
          <a:prstGeom prst="rect">
            <a:avLst/>
          </a:prstGeom>
          <a:noFill/>
          <a:ln w="28575">
            <a:solidFill>
              <a:srgbClr val="00B050"/>
            </a:solidFill>
          </a:ln>
          <a:effectLst>
            <a:outerShdw blurRad="50800" dist="38100" dir="2700000" algn="tl" rotWithShape="0">
              <a:prstClr val="black">
                <a:alpha val="40000"/>
              </a:prstClr>
            </a:outerShdw>
          </a:effectLst>
          <a:scene3d>
            <a:camera prst="orthographicFront"/>
            <a:lightRig rig="threePt" dir="t"/>
          </a:scene3d>
          <a:sp3d>
            <a:bevelT prst="angle"/>
          </a:sp3d>
        </p:spPr>
        <p:txBody>
          <a:bodyPr wrap="square" rtlCol="0">
            <a:spAutoFit/>
          </a:bodyPr>
          <a:lstStyle/>
          <a:p>
            <a:r>
              <a:rPr lang="en-GB" sz="1600" u="sng" dirty="0">
                <a:solidFill>
                  <a:schemeClr val="accent6">
                    <a:lumMod val="50000"/>
                  </a:schemeClr>
                </a:solidFill>
              </a:rPr>
              <a:t>HP:</a:t>
            </a:r>
          </a:p>
          <a:p>
            <a:endParaRPr lang="en-GB" sz="1600" dirty="0">
              <a:solidFill>
                <a:schemeClr val="accent6">
                  <a:lumMod val="50000"/>
                </a:schemeClr>
              </a:solidFill>
            </a:endParaRPr>
          </a:p>
          <a:p>
            <a:r>
              <a:rPr lang="en-GB" sz="1600" dirty="0">
                <a:solidFill>
                  <a:schemeClr val="accent6">
                    <a:lumMod val="50000"/>
                  </a:schemeClr>
                </a:solidFill>
              </a:rPr>
              <a:t>For most units, when it reaches 0 the unit dies.</a:t>
            </a:r>
          </a:p>
        </p:txBody>
      </p:sp>
      <p:sp>
        <p:nvSpPr>
          <p:cNvPr id="24" name="TextBox 23">
            <a:extLst>
              <a:ext uri="{FF2B5EF4-FFF2-40B4-BE49-F238E27FC236}">
                <a16:creationId xmlns:a16="http://schemas.microsoft.com/office/drawing/2014/main" id="{5C5D5742-6521-4AC7-9D07-F34BC7F0FA3B}"/>
              </a:ext>
            </a:extLst>
          </p:cNvPr>
          <p:cNvSpPr txBox="1"/>
          <p:nvPr/>
        </p:nvSpPr>
        <p:spPr>
          <a:xfrm>
            <a:off x="7084464" y="5483707"/>
            <a:ext cx="4734370" cy="1077218"/>
          </a:xfrm>
          <a:prstGeom prst="rect">
            <a:avLst/>
          </a:prstGeom>
          <a:noFill/>
          <a:ln w="28575">
            <a:solidFill>
              <a:srgbClr val="00B0F0"/>
            </a:solidFill>
          </a:ln>
          <a:effectLst>
            <a:outerShdw blurRad="50800" dist="38100" dir="8100000" algn="tr" rotWithShape="0">
              <a:prstClr val="black">
                <a:alpha val="40000"/>
              </a:prstClr>
            </a:outerShdw>
          </a:effectLst>
          <a:scene3d>
            <a:camera prst="orthographicFront"/>
            <a:lightRig rig="threePt" dir="t"/>
          </a:scene3d>
          <a:sp3d>
            <a:bevelT prst="angle"/>
          </a:sp3d>
        </p:spPr>
        <p:txBody>
          <a:bodyPr wrap="square" rtlCol="0">
            <a:spAutoFit/>
          </a:bodyPr>
          <a:lstStyle/>
          <a:p>
            <a:r>
              <a:rPr lang="en-GB" sz="1600" u="sng" dirty="0">
                <a:solidFill>
                  <a:srgbClr val="0070C0"/>
                </a:solidFill>
              </a:rPr>
              <a:t>Armour Type:</a:t>
            </a:r>
          </a:p>
          <a:p>
            <a:endParaRPr lang="en-GB" sz="1600" dirty="0">
              <a:solidFill>
                <a:srgbClr val="0070C0"/>
              </a:solidFill>
            </a:endParaRPr>
          </a:p>
          <a:p>
            <a:r>
              <a:rPr lang="en-GB" sz="1600" dirty="0">
                <a:solidFill>
                  <a:srgbClr val="0070C0"/>
                </a:solidFill>
              </a:rPr>
              <a:t>Used to calculate DPS the unit receives. Some armours are weak to certain weapons but strong to others. </a:t>
            </a:r>
          </a:p>
        </p:txBody>
      </p:sp>
      <p:sp>
        <p:nvSpPr>
          <p:cNvPr id="28" name="TextBox 27">
            <a:extLst>
              <a:ext uri="{FF2B5EF4-FFF2-40B4-BE49-F238E27FC236}">
                <a16:creationId xmlns:a16="http://schemas.microsoft.com/office/drawing/2014/main" id="{A999EACA-3250-4506-86A0-1DB7E85CAB71}"/>
              </a:ext>
            </a:extLst>
          </p:cNvPr>
          <p:cNvSpPr txBox="1"/>
          <p:nvPr/>
        </p:nvSpPr>
        <p:spPr>
          <a:xfrm>
            <a:off x="7084464" y="1098411"/>
            <a:ext cx="4734369" cy="1077218"/>
          </a:xfrm>
          <a:prstGeom prst="rect">
            <a:avLst/>
          </a:prstGeom>
          <a:noFill/>
          <a:ln w="28575">
            <a:solidFill>
              <a:srgbClr val="FF0000"/>
            </a:solidFill>
          </a:ln>
          <a:effectLst>
            <a:outerShdw blurRad="50800" dist="38100" dir="18900000" algn="bl" rotWithShape="0">
              <a:prstClr val="black">
                <a:alpha val="40000"/>
              </a:prstClr>
            </a:outerShdw>
          </a:effectLst>
          <a:scene3d>
            <a:camera prst="orthographicFront"/>
            <a:lightRig rig="threePt" dir="t"/>
          </a:scene3d>
          <a:sp3d>
            <a:bevelT prst="angle"/>
          </a:sp3d>
        </p:spPr>
        <p:txBody>
          <a:bodyPr wrap="square" rtlCol="0">
            <a:spAutoFit/>
          </a:bodyPr>
          <a:lstStyle/>
          <a:p>
            <a:r>
              <a:rPr lang="en-GB" sz="1600" u="sng" dirty="0">
                <a:solidFill>
                  <a:srgbClr val="CC0000"/>
                </a:solidFill>
              </a:rPr>
              <a:t>Weapon Type:</a:t>
            </a:r>
          </a:p>
          <a:p>
            <a:endParaRPr lang="en-GB" sz="1600" dirty="0">
              <a:solidFill>
                <a:srgbClr val="CC0000"/>
              </a:solidFill>
            </a:endParaRPr>
          </a:p>
          <a:p>
            <a:r>
              <a:rPr lang="en-GB" sz="1600" dirty="0">
                <a:solidFill>
                  <a:srgbClr val="CC0000"/>
                </a:solidFill>
              </a:rPr>
              <a:t>Each weapon has a certain damage type, which has unique damage values for F.A. and each Armour Type</a:t>
            </a:r>
          </a:p>
        </p:txBody>
      </p:sp>
    </p:spTree>
    <p:extLst>
      <p:ext uri="{BB962C8B-B14F-4D97-AF65-F5344CB8AC3E}">
        <p14:creationId xmlns:p14="http://schemas.microsoft.com/office/powerpoint/2010/main" val="216482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C9111-E1A8-4D57-9D16-0D6C19719F3D}"/>
              </a:ext>
            </a:extLst>
          </p:cNvPr>
          <p:cNvSpPr>
            <a:spLocks noGrp="1"/>
          </p:cNvSpPr>
          <p:nvPr>
            <p:ph type="ctrTitle"/>
          </p:nvPr>
        </p:nvSpPr>
        <p:spPr>
          <a:xfrm>
            <a:off x="1612900" y="0"/>
            <a:ext cx="9144000" cy="1125537"/>
          </a:xfrm>
        </p:spPr>
        <p:txBody>
          <a:bodyPr/>
          <a:lstStyle/>
          <a:p>
            <a:r>
              <a:rPr lang="en-GB" b="1" u="sng" dirty="0"/>
              <a:t>Types of Armour</a:t>
            </a:r>
          </a:p>
        </p:txBody>
      </p:sp>
      <p:sp>
        <p:nvSpPr>
          <p:cNvPr id="3" name="Subtitle 2">
            <a:extLst>
              <a:ext uri="{FF2B5EF4-FFF2-40B4-BE49-F238E27FC236}">
                <a16:creationId xmlns:a16="http://schemas.microsoft.com/office/drawing/2014/main" id="{635DBD2F-657C-4B74-9A71-B87C165CB84C}"/>
              </a:ext>
            </a:extLst>
          </p:cNvPr>
          <p:cNvSpPr>
            <a:spLocks noGrp="1"/>
          </p:cNvSpPr>
          <p:nvPr>
            <p:ph type="subTitle" idx="1"/>
          </p:nvPr>
        </p:nvSpPr>
        <p:spPr>
          <a:xfrm>
            <a:off x="1755775" y="1838600"/>
            <a:ext cx="4909802" cy="3063272"/>
          </a:xfrm>
        </p:spPr>
        <p:txBody>
          <a:bodyPr>
            <a:noAutofit/>
          </a:bodyPr>
          <a:lstStyle/>
          <a:p>
            <a:pPr algn="l"/>
            <a:r>
              <a:rPr lang="en-GB" sz="1800" dirty="0"/>
              <a:t>Infantry Low (Specialized Units [</a:t>
            </a:r>
            <a:r>
              <a:rPr lang="en-GB" sz="1800" dirty="0" err="1"/>
              <a:t>eg</a:t>
            </a:r>
            <a:r>
              <a:rPr lang="en-GB" sz="1800" dirty="0"/>
              <a:t>: Sniper])</a:t>
            </a:r>
          </a:p>
          <a:p>
            <a:pPr algn="l"/>
            <a:r>
              <a:rPr lang="en-GB" sz="1800" dirty="0"/>
              <a:t>Infantry Med (Swarm Units)</a:t>
            </a:r>
          </a:p>
          <a:p>
            <a:pPr algn="l"/>
            <a:r>
              <a:rPr lang="en-GB" sz="1800" dirty="0"/>
              <a:t>Infantry High (Basic Armoured Units)</a:t>
            </a:r>
          </a:p>
          <a:p>
            <a:pPr algn="l"/>
            <a:endParaRPr lang="en-GB" sz="1800" dirty="0"/>
          </a:p>
          <a:p>
            <a:pPr algn="l"/>
            <a:r>
              <a:rPr lang="en-GB" sz="1800" dirty="0"/>
              <a:t>Infantry Heavy Med (Mid-Game armoured units)</a:t>
            </a:r>
          </a:p>
          <a:p>
            <a:pPr algn="l"/>
            <a:r>
              <a:rPr lang="en-GB" sz="1800" dirty="0"/>
              <a:t>Infantry Heavy High (Late-Game armoured units)</a:t>
            </a:r>
          </a:p>
          <a:p>
            <a:pPr algn="l"/>
            <a:endParaRPr lang="en-GB" sz="1800" dirty="0"/>
          </a:p>
          <a:p>
            <a:pPr algn="l"/>
            <a:r>
              <a:rPr lang="en-GB" sz="1800" dirty="0"/>
              <a:t>Commander</a:t>
            </a:r>
          </a:p>
          <a:p>
            <a:pPr algn="l"/>
            <a:endParaRPr lang="en-GB" sz="1800" dirty="0"/>
          </a:p>
        </p:txBody>
      </p:sp>
      <p:sp>
        <p:nvSpPr>
          <p:cNvPr id="4" name="Subtitle 2">
            <a:extLst>
              <a:ext uri="{FF2B5EF4-FFF2-40B4-BE49-F238E27FC236}">
                <a16:creationId xmlns:a16="http://schemas.microsoft.com/office/drawing/2014/main" id="{03683A8C-25F3-4924-8C05-1E01F9CECD7D}"/>
              </a:ext>
            </a:extLst>
          </p:cNvPr>
          <p:cNvSpPr txBox="1">
            <a:spLocks/>
          </p:cNvSpPr>
          <p:nvPr/>
        </p:nvSpPr>
        <p:spPr>
          <a:xfrm>
            <a:off x="7787688" y="1684721"/>
            <a:ext cx="4293763" cy="158397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800" dirty="0"/>
              <a:t>Vehicle Low (Light Walkers, Transports [TBC])</a:t>
            </a:r>
          </a:p>
          <a:p>
            <a:pPr algn="l"/>
            <a:r>
              <a:rPr lang="en-GB" sz="1800" dirty="0"/>
              <a:t>Vehicle Med (Heavy Walkers, Tanks)</a:t>
            </a:r>
          </a:p>
          <a:p>
            <a:pPr algn="l"/>
            <a:r>
              <a:rPr lang="en-GB" sz="1800" dirty="0"/>
              <a:t>Vehicle High (T4 human unit)</a:t>
            </a:r>
          </a:p>
          <a:p>
            <a:pPr algn="l"/>
            <a:endParaRPr lang="en-GB" sz="1800" dirty="0"/>
          </a:p>
        </p:txBody>
      </p:sp>
      <p:pic>
        <p:nvPicPr>
          <p:cNvPr id="5" name="Picture 4">
            <a:extLst>
              <a:ext uri="{FF2B5EF4-FFF2-40B4-BE49-F238E27FC236}">
                <a16:creationId xmlns:a16="http://schemas.microsoft.com/office/drawing/2014/main" id="{01481AD7-312E-45CA-BC24-29FD8E857D54}"/>
              </a:ext>
            </a:extLst>
          </p:cNvPr>
          <p:cNvPicPr>
            <a:picLocks noChangeAspect="1"/>
          </p:cNvPicPr>
          <p:nvPr/>
        </p:nvPicPr>
        <p:blipFill>
          <a:blip r:embed="rId2"/>
          <a:stretch>
            <a:fillRect/>
          </a:stretch>
        </p:blipFill>
        <p:spPr>
          <a:xfrm>
            <a:off x="1306631" y="4393659"/>
            <a:ext cx="449144" cy="449144"/>
          </a:xfrm>
          <a:prstGeom prst="rect">
            <a:avLst/>
          </a:prstGeom>
        </p:spPr>
      </p:pic>
      <p:pic>
        <p:nvPicPr>
          <p:cNvPr id="6" name="Picture 5">
            <a:extLst>
              <a:ext uri="{FF2B5EF4-FFF2-40B4-BE49-F238E27FC236}">
                <a16:creationId xmlns:a16="http://schemas.microsoft.com/office/drawing/2014/main" id="{04A945CD-C200-442D-9321-CE20FAF54DC5}"/>
              </a:ext>
            </a:extLst>
          </p:cNvPr>
          <p:cNvPicPr>
            <a:picLocks noChangeAspect="1"/>
          </p:cNvPicPr>
          <p:nvPr/>
        </p:nvPicPr>
        <p:blipFill>
          <a:blip r:embed="rId3"/>
          <a:stretch>
            <a:fillRect/>
          </a:stretch>
        </p:blipFill>
        <p:spPr>
          <a:xfrm>
            <a:off x="7348885" y="1758083"/>
            <a:ext cx="438804" cy="438804"/>
          </a:xfrm>
          <a:prstGeom prst="rect">
            <a:avLst/>
          </a:prstGeom>
        </p:spPr>
      </p:pic>
      <p:pic>
        <p:nvPicPr>
          <p:cNvPr id="7" name="Picture 6">
            <a:extLst>
              <a:ext uri="{FF2B5EF4-FFF2-40B4-BE49-F238E27FC236}">
                <a16:creationId xmlns:a16="http://schemas.microsoft.com/office/drawing/2014/main" id="{3A781079-B7CE-4252-8DEA-EEB603F51547}"/>
              </a:ext>
            </a:extLst>
          </p:cNvPr>
          <p:cNvPicPr>
            <a:picLocks noChangeAspect="1"/>
          </p:cNvPicPr>
          <p:nvPr/>
        </p:nvPicPr>
        <p:blipFill>
          <a:blip r:embed="rId4"/>
          <a:stretch>
            <a:fillRect/>
          </a:stretch>
        </p:blipFill>
        <p:spPr>
          <a:xfrm>
            <a:off x="7332326" y="4312729"/>
            <a:ext cx="461578" cy="461578"/>
          </a:xfrm>
          <a:prstGeom prst="rect">
            <a:avLst/>
          </a:prstGeom>
        </p:spPr>
      </p:pic>
      <p:pic>
        <p:nvPicPr>
          <p:cNvPr id="8" name="Picture 7">
            <a:extLst>
              <a:ext uri="{FF2B5EF4-FFF2-40B4-BE49-F238E27FC236}">
                <a16:creationId xmlns:a16="http://schemas.microsoft.com/office/drawing/2014/main" id="{BCD962EF-E2C6-4D05-8B0B-D5582B36547F}"/>
              </a:ext>
            </a:extLst>
          </p:cNvPr>
          <p:cNvPicPr>
            <a:picLocks noChangeAspect="1"/>
          </p:cNvPicPr>
          <p:nvPr/>
        </p:nvPicPr>
        <p:blipFill>
          <a:blip r:embed="rId5"/>
          <a:stretch>
            <a:fillRect/>
          </a:stretch>
        </p:blipFill>
        <p:spPr>
          <a:xfrm>
            <a:off x="1316971" y="2625373"/>
            <a:ext cx="438804" cy="438804"/>
          </a:xfrm>
          <a:prstGeom prst="rect">
            <a:avLst/>
          </a:prstGeom>
        </p:spPr>
      </p:pic>
      <p:pic>
        <p:nvPicPr>
          <p:cNvPr id="9" name="Picture 8">
            <a:extLst>
              <a:ext uri="{FF2B5EF4-FFF2-40B4-BE49-F238E27FC236}">
                <a16:creationId xmlns:a16="http://schemas.microsoft.com/office/drawing/2014/main" id="{98B812B5-C6C4-431F-9145-9B3CF148F584}"/>
              </a:ext>
            </a:extLst>
          </p:cNvPr>
          <p:cNvPicPr>
            <a:picLocks noChangeAspect="1"/>
          </p:cNvPicPr>
          <p:nvPr/>
        </p:nvPicPr>
        <p:blipFill>
          <a:blip r:embed="rId6"/>
          <a:stretch>
            <a:fillRect/>
          </a:stretch>
        </p:blipFill>
        <p:spPr>
          <a:xfrm>
            <a:off x="7348883" y="2158635"/>
            <a:ext cx="438805" cy="438805"/>
          </a:xfrm>
          <a:prstGeom prst="rect">
            <a:avLst/>
          </a:prstGeom>
        </p:spPr>
      </p:pic>
      <p:pic>
        <p:nvPicPr>
          <p:cNvPr id="10" name="Picture 9">
            <a:extLst>
              <a:ext uri="{FF2B5EF4-FFF2-40B4-BE49-F238E27FC236}">
                <a16:creationId xmlns:a16="http://schemas.microsoft.com/office/drawing/2014/main" id="{F71E9D03-3BE9-486E-A004-53731FE02A40}"/>
              </a:ext>
            </a:extLst>
          </p:cNvPr>
          <p:cNvPicPr>
            <a:picLocks noChangeAspect="1"/>
          </p:cNvPicPr>
          <p:nvPr/>
        </p:nvPicPr>
        <p:blipFill>
          <a:blip r:embed="rId7"/>
          <a:stretch>
            <a:fillRect/>
          </a:stretch>
        </p:blipFill>
        <p:spPr>
          <a:xfrm>
            <a:off x="7348882" y="2588135"/>
            <a:ext cx="438806" cy="438806"/>
          </a:xfrm>
          <a:prstGeom prst="rect">
            <a:avLst/>
          </a:prstGeom>
        </p:spPr>
      </p:pic>
      <p:pic>
        <p:nvPicPr>
          <p:cNvPr id="11" name="Picture 10">
            <a:extLst>
              <a:ext uri="{FF2B5EF4-FFF2-40B4-BE49-F238E27FC236}">
                <a16:creationId xmlns:a16="http://schemas.microsoft.com/office/drawing/2014/main" id="{AF1FE00E-9485-4569-9E0F-7C4ED994FE52}"/>
              </a:ext>
            </a:extLst>
          </p:cNvPr>
          <p:cNvPicPr>
            <a:picLocks noChangeAspect="1"/>
          </p:cNvPicPr>
          <p:nvPr/>
        </p:nvPicPr>
        <p:blipFill>
          <a:blip r:embed="rId8"/>
          <a:stretch>
            <a:fillRect/>
          </a:stretch>
        </p:blipFill>
        <p:spPr>
          <a:xfrm>
            <a:off x="1335799" y="5422862"/>
            <a:ext cx="449144" cy="449144"/>
          </a:xfrm>
          <a:prstGeom prst="rect">
            <a:avLst/>
          </a:prstGeom>
        </p:spPr>
      </p:pic>
      <p:pic>
        <p:nvPicPr>
          <p:cNvPr id="12" name="Picture 11">
            <a:extLst>
              <a:ext uri="{FF2B5EF4-FFF2-40B4-BE49-F238E27FC236}">
                <a16:creationId xmlns:a16="http://schemas.microsoft.com/office/drawing/2014/main" id="{E3294BF4-F145-460B-A4D4-201770C06AE0}"/>
              </a:ext>
            </a:extLst>
          </p:cNvPr>
          <p:cNvPicPr>
            <a:picLocks noChangeAspect="1"/>
          </p:cNvPicPr>
          <p:nvPr/>
        </p:nvPicPr>
        <p:blipFill>
          <a:blip r:embed="rId9"/>
          <a:stretch>
            <a:fillRect/>
          </a:stretch>
        </p:blipFill>
        <p:spPr>
          <a:xfrm>
            <a:off x="7338543" y="3860757"/>
            <a:ext cx="449144" cy="449144"/>
          </a:xfrm>
          <a:prstGeom prst="rect">
            <a:avLst/>
          </a:prstGeom>
        </p:spPr>
      </p:pic>
      <p:pic>
        <p:nvPicPr>
          <p:cNvPr id="13" name="Picture 12">
            <a:extLst>
              <a:ext uri="{FF2B5EF4-FFF2-40B4-BE49-F238E27FC236}">
                <a16:creationId xmlns:a16="http://schemas.microsoft.com/office/drawing/2014/main" id="{BFF92B7C-5F4E-4F9A-B191-5EFB6094B07B}"/>
              </a:ext>
            </a:extLst>
          </p:cNvPr>
          <p:cNvPicPr>
            <a:picLocks noChangeAspect="1"/>
          </p:cNvPicPr>
          <p:nvPr/>
        </p:nvPicPr>
        <p:blipFill>
          <a:blip r:embed="rId10"/>
          <a:stretch>
            <a:fillRect/>
          </a:stretch>
        </p:blipFill>
        <p:spPr>
          <a:xfrm>
            <a:off x="1306631" y="3243166"/>
            <a:ext cx="449144" cy="449144"/>
          </a:xfrm>
          <a:prstGeom prst="rect">
            <a:avLst/>
          </a:prstGeom>
        </p:spPr>
      </p:pic>
      <p:pic>
        <p:nvPicPr>
          <p:cNvPr id="14" name="Picture 13">
            <a:extLst>
              <a:ext uri="{FF2B5EF4-FFF2-40B4-BE49-F238E27FC236}">
                <a16:creationId xmlns:a16="http://schemas.microsoft.com/office/drawing/2014/main" id="{C837B873-7F83-444A-B54B-084BF2E320A2}"/>
              </a:ext>
            </a:extLst>
          </p:cNvPr>
          <p:cNvPicPr>
            <a:picLocks noChangeAspect="1"/>
          </p:cNvPicPr>
          <p:nvPr/>
        </p:nvPicPr>
        <p:blipFill>
          <a:blip r:embed="rId11"/>
          <a:stretch>
            <a:fillRect/>
          </a:stretch>
        </p:blipFill>
        <p:spPr>
          <a:xfrm>
            <a:off x="1316971" y="2186569"/>
            <a:ext cx="438804" cy="438804"/>
          </a:xfrm>
          <a:prstGeom prst="rect">
            <a:avLst/>
          </a:prstGeom>
        </p:spPr>
      </p:pic>
      <p:pic>
        <p:nvPicPr>
          <p:cNvPr id="15" name="Picture 14">
            <a:extLst>
              <a:ext uri="{FF2B5EF4-FFF2-40B4-BE49-F238E27FC236}">
                <a16:creationId xmlns:a16="http://schemas.microsoft.com/office/drawing/2014/main" id="{7CA6BC5D-D267-4431-9476-979BA1E08E64}"/>
              </a:ext>
            </a:extLst>
          </p:cNvPr>
          <p:cNvPicPr>
            <a:picLocks noChangeAspect="1"/>
          </p:cNvPicPr>
          <p:nvPr/>
        </p:nvPicPr>
        <p:blipFill>
          <a:blip r:embed="rId12"/>
          <a:stretch>
            <a:fillRect/>
          </a:stretch>
        </p:blipFill>
        <p:spPr>
          <a:xfrm>
            <a:off x="1316971" y="1747765"/>
            <a:ext cx="438804" cy="438804"/>
          </a:xfrm>
          <a:prstGeom prst="rect">
            <a:avLst/>
          </a:prstGeom>
        </p:spPr>
      </p:pic>
      <p:pic>
        <p:nvPicPr>
          <p:cNvPr id="16" name="Picture 15">
            <a:extLst>
              <a:ext uri="{FF2B5EF4-FFF2-40B4-BE49-F238E27FC236}">
                <a16:creationId xmlns:a16="http://schemas.microsoft.com/office/drawing/2014/main" id="{AC0558A6-82A5-4C3A-921C-1064E3EFDF47}"/>
              </a:ext>
            </a:extLst>
          </p:cNvPr>
          <p:cNvPicPr>
            <a:picLocks noChangeAspect="1"/>
          </p:cNvPicPr>
          <p:nvPr/>
        </p:nvPicPr>
        <p:blipFill>
          <a:blip r:embed="rId13"/>
          <a:stretch>
            <a:fillRect/>
          </a:stretch>
        </p:blipFill>
        <p:spPr>
          <a:xfrm>
            <a:off x="1323365" y="6298376"/>
            <a:ext cx="461578" cy="461578"/>
          </a:xfrm>
          <a:prstGeom prst="rect">
            <a:avLst/>
          </a:prstGeom>
        </p:spPr>
      </p:pic>
      <p:pic>
        <p:nvPicPr>
          <p:cNvPr id="17" name="Picture 16">
            <a:extLst>
              <a:ext uri="{FF2B5EF4-FFF2-40B4-BE49-F238E27FC236}">
                <a16:creationId xmlns:a16="http://schemas.microsoft.com/office/drawing/2014/main" id="{040A88E8-3341-4CE5-A486-65CB1671EAC3}"/>
              </a:ext>
            </a:extLst>
          </p:cNvPr>
          <p:cNvPicPr>
            <a:picLocks noChangeAspect="1"/>
          </p:cNvPicPr>
          <p:nvPr/>
        </p:nvPicPr>
        <p:blipFill>
          <a:blip r:embed="rId14"/>
          <a:stretch>
            <a:fillRect/>
          </a:stretch>
        </p:blipFill>
        <p:spPr>
          <a:xfrm>
            <a:off x="1346139" y="5872006"/>
            <a:ext cx="438804" cy="438804"/>
          </a:xfrm>
          <a:prstGeom prst="rect">
            <a:avLst/>
          </a:prstGeom>
        </p:spPr>
      </p:pic>
      <p:pic>
        <p:nvPicPr>
          <p:cNvPr id="18" name="Picture 17">
            <a:extLst>
              <a:ext uri="{FF2B5EF4-FFF2-40B4-BE49-F238E27FC236}">
                <a16:creationId xmlns:a16="http://schemas.microsoft.com/office/drawing/2014/main" id="{0395EB7E-78D1-46D8-BCFB-44B378515D31}"/>
              </a:ext>
            </a:extLst>
          </p:cNvPr>
          <p:cNvPicPr>
            <a:picLocks noChangeAspect="1"/>
          </p:cNvPicPr>
          <p:nvPr/>
        </p:nvPicPr>
        <p:blipFill>
          <a:blip r:embed="rId15"/>
          <a:stretch>
            <a:fillRect/>
          </a:stretch>
        </p:blipFill>
        <p:spPr>
          <a:xfrm>
            <a:off x="1316971" y="3711922"/>
            <a:ext cx="438804" cy="438804"/>
          </a:xfrm>
          <a:prstGeom prst="rect">
            <a:avLst/>
          </a:prstGeom>
        </p:spPr>
      </p:pic>
      <p:sp>
        <p:nvSpPr>
          <p:cNvPr id="19" name="TextBox 18">
            <a:extLst>
              <a:ext uri="{FF2B5EF4-FFF2-40B4-BE49-F238E27FC236}">
                <a16:creationId xmlns:a16="http://schemas.microsoft.com/office/drawing/2014/main" id="{D0B712D3-F613-4DCE-ADED-BA946C994366}"/>
              </a:ext>
            </a:extLst>
          </p:cNvPr>
          <p:cNvSpPr txBox="1"/>
          <p:nvPr/>
        </p:nvSpPr>
        <p:spPr>
          <a:xfrm>
            <a:off x="7787687" y="3860757"/>
            <a:ext cx="3943350" cy="923330"/>
          </a:xfrm>
          <a:prstGeom prst="rect">
            <a:avLst/>
          </a:prstGeom>
          <a:noFill/>
        </p:spPr>
        <p:txBody>
          <a:bodyPr wrap="square" rtlCol="0">
            <a:spAutoFit/>
          </a:bodyPr>
          <a:lstStyle/>
          <a:p>
            <a:pPr algn="l"/>
            <a:r>
              <a:rPr lang="en-GB" sz="1800" dirty="0"/>
              <a:t>Building Low (Turrets)</a:t>
            </a:r>
          </a:p>
          <a:p>
            <a:pPr algn="l"/>
            <a:endParaRPr lang="en-GB" sz="1800" dirty="0"/>
          </a:p>
          <a:p>
            <a:pPr algn="l"/>
            <a:r>
              <a:rPr lang="en-GB" sz="1800" dirty="0"/>
              <a:t>Building High (HQ)</a:t>
            </a:r>
          </a:p>
        </p:txBody>
      </p:sp>
      <p:sp>
        <p:nvSpPr>
          <p:cNvPr id="20" name="Subtitle 2">
            <a:extLst>
              <a:ext uri="{FF2B5EF4-FFF2-40B4-BE49-F238E27FC236}">
                <a16:creationId xmlns:a16="http://schemas.microsoft.com/office/drawing/2014/main" id="{D0635DEE-5DC8-477A-A330-CE1E3C9435FC}"/>
              </a:ext>
            </a:extLst>
          </p:cNvPr>
          <p:cNvSpPr txBox="1">
            <a:spLocks/>
          </p:cNvSpPr>
          <p:nvPr/>
        </p:nvSpPr>
        <p:spPr>
          <a:xfrm>
            <a:off x="1878012" y="5503344"/>
            <a:ext cx="4293763" cy="108715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800" dirty="0"/>
              <a:t>Daemon Low (Basic Daemon Units)</a:t>
            </a:r>
          </a:p>
          <a:p>
            <a:pPr algn="l"/>
            <a:r>
              <a:rPr lang="en-GB" sz="1800" dirty="0"/>
              <a:t>Daemon Med (Heavy Daemon Units)</a:t>
            </a:r>
          </a:p>
          <a:p>
            <a:pPr algn="l"/>
            <a:r>
              <a:rPr lang="en-GB" sz="1800" dirty="0"/>
              <a:t>Daemon High (T4 daemon unit)</a:t>
            </a:r>
          </a:p>
          <a:p>
            <a:pPr algn="l"/>
            <a:endParaRPr lang="en-GB" sz="1800" dirty="0"/>
          </a:p>
        </p:txBody>
      </p:sp>
      <p:sp>
        <p:nvSpPr>
          <p:cNvPr id="21" name="Title 1">
            <a:extLst>
              <a:ext uri="{FF2B5EF4-FFF2-40B4-BE49-F238E27FC236}">
                <a16:creationId xmlns:a16="http://schemas.microsoft.com/office/drawing/2014/main" id="{4563A237-FD30-47B1-9A55-353D94A5C245}"/>
              </a:ext>
            </a:extLst>
          </p:cNvPr>
          <p:cNvSpPr txBox="1">
            <a:spLocks/>
          </p:cNvSpPr>
          <p:nvPr/>
        </p:nvSpPr>
        <p:spPr>
          <a:xfrm>
            <a:off x="1060450" y="1198946"/>
            <a:ext cx="1635125" cy="485775"/>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3000" b="1" u="sng" dirty="0"/>
              <a:t>Infantry</a:t>
            </a:r>
          </a:p>
        </p:txBody>
      </p:sp>
      <p:sp>
        <p:nvSpPr>
          <p:cNvPr id="22" name="Title 1">
            <a:extLst>
              <a:ext uri="{FF2B5EF4-FFF2-40B4-BE49-F238E27FC236}">
                <a16:creationId xmlns:a16="http://schemas.microsoft.com/office/drawing/2014/main" id="{E82DD53A-8280-4600-8CD5-39E9B5A81166}"/>
              </a:ext>
            </a:extLst>
          </p:cNvPr>
          <p:cNvSpPr txBox="1">
            <a:spLocks/>
          </p:cNvSpPr>
          <p:nvPr/>
        </p:nvSpPr>
        <p:spPr>
          <a:xfrm>
            <a:off x="7104380" y="3354891"/>
            <a:ext cx="1635125" cy="485775"/>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3000" b="1" u="sng" dirty="0"/>
              <a:t>Building</a:t>
            </a:r>
          </a:p>
        </p:txBody>
      </p:sp>
      <p:sp>
        <p:nvSpPr>
          <p:cNvPr id="23" name="Title 1">
            <a:extLst>
              <a:ext uri="{FF2B5EF4-FFF2-40B4-BE49-F238E27FC236}">
                <a16:creationId xmlns:a16="http://schemas.microsoft.com/office/drawing/2014/main" id="{7735624E-72FD-4381-817F-23E34C9A36BF}"/>
              </a:ext>
            </a:extLst>
          </p:cNvPr>
          <p:cNvSpPr txBox="1">
            <a:spLocks/>
          </p:cNvSpPr>
          <p:nvPr/>
        </p:nvSpPr>
        <p:spPr>
          <a:xfrm>
            <a:off x="1194393" y="4895154"/>
            <a:ext cx="4083050" cy="485775"/>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3000" b="1" u="sng" dirty="0"/>
              <a:t>Daemon (Special Infantry)</a:t>
            </a:r>
          </a:p>
        </p:txBody>
      </p:sp>
      <p:sp>
        <p:nvSpPr>
          <p:cNvPr id="24" name="Title 1">
            <a:extLst>
              <a:ext uri="{FF2B5EF4-FFF2-40B4-BE49-F238E27FC236}">
                <a16:creationId xmlns:a16="http://schemas.microsoft.com/office/drawing/2014/main" id="{42C9CD08-A756-4161-8262-4EBCA0DF72ED}"/>
              </a:ext>
            </a:extLst>
          </p:cNvPr>
          <p:cNvSpPr txBox="1">
            <a:spLocks/>
          </p:cNvSpPr>
          <p:nvPr/>
        </p:nvSpPr>
        <p:spPr>
          <a:xfrm>
            <a:off x="7092363" y="1224715"/>
            <a:ext cx="1635125" cy="485775"/>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3000" b="1" u="sng" dirty="0"/>
              <a:t>Vehicle</a:t>
            </a:r>
          </a:p>
        </p:txBody>
      </p:sp>
    </p:spTree>
    <p:extLst>
      <p:ext uri="{BB962C8B-B14F-4D97-AF65-F5344CB8AC3E}">
        <p14:creationId xmlns:p14="http://schemas.microsoft.com/office/powerpoint/2010/main" val="1176180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90E-4DE9-491F-8AB8-3D69EC7EB508}"/>
              </a:ext>
            </a:extLst>
          </p:cNvPr>
          <p:cNvSpPr>
            <a:spLocks noGrp="1"/>
          </p:cNvSpPr>
          <p:nvPr>
            <p:ph type="ctrTitle"/>
          </p:nvPr>
        </p:nvSpPr>
        <p:spPr>
          <a:xfrm>
            <a:off x="1524000" y="220663"/>
            <a:ext cx="9144000" cy="1036637"/>
          </a:xfrm>
        </p:spPr>
        <p:txBody>
          <a:bodyPr>
            <a:normAutofit/>
          </a:bodyPr>
          <a:lstStyle/>
          <a:p>
            <a:r>
              <a:rPr lang="en-GB" b="1" u="sng" dirty="0"/>
              <a:t>Damage Types</a:t>
            </a:r>
          </a:p>
        </p:txBody>
      </p:sp>
      <p:pic>
        <p:nvPicPr>
          <p:cNvPr id="4" name="Picture 3">
            <a:extLst>
              <a:ext uri="{FF2B5EF4-FFF2-40B4-BE49-F238E27FC236}">
                <a16:creationId xmlns:a16="http://schemas.microsoft.com/office/drawing/2014/main" id="{6C55F263-0E5A-4EB8-BF64-6347240E505F}"/>
              </a:ext>
            </a:extLst>
          </p:cNvPr>
          <p:cNvPicPr>
            <a:picLocks noChangeAspect="1"/>
          </p:cNvPicPr>
          <p:nvPr/>
        </p:nvPicPr>
        <p:blipFill>
          <a:blip r:embed="rId2"/>
          <a:stretch>
            <a:fillRect/>
          </a:stretch>
        </p:blipFill>
        <p:spPr>
          <a:xfrm>
            <a:off x="4929222" y="2997721"/>
            <a:ext cx="766487" cy="766487"/>
          </a:xfrm>
          <a:prstGeom prst="rect">
            <a:avLst/>
          </a:prstGeom>
        </p:spPr>
      </p:pic>
      <p:pic>
        <p:nvPicPr>
          <p:cNvPr id="5" name="Picture 4">
            <a:extLst>
              <a:ext uri="{FF2B5EF4-FFF2-40B4-BE49-F238E27FC236}">
                <a16:creationId xmlns:a16="http://schemas.microsoft.com/office/drawing/2014/main" id="{22FF3B22-EA15-4D83-8998-1EAEA80F033E}"/>
              </a:ext>
            </a:extLst>
          </p:cNvPr>
          <p:cNvPicPr>
            <a:picLocks noChangeAspect="1"/>
          </p:cNvPicPr>
          <p:nvPr/>
        </p:nvPicPr>
        <p:blipFill>
          <a:blip r:embed="rId3"/>
          <a:stretch>
            <a:fillRect/>
          </a:stretch>
        </p:blipFill>
        <p:spPr>
          <a:xfrm>
            <a:off x="1527769" y="3026019"/>
            <a:ext cx="725480" cy="725480"/>
          </a:xfrm>
          <a:prstGeom prst="rect">
            <a:avLst/>
          </a:prstGeom>
        </p:spPr>
      </p:pic>
      <p:pic>
        <p:nvPicPr>
          <p:cNvPr id="6" name="Picture 5">
            <a:extLst>
              <a:ext uri="{FF2B5EF4-FFF2-40B4-BE49-F238E27FC236}">
                <a16:creationId xmlns:a16="http://schemas.microsoft.com/office/drawing/2014/main" id="{56FF6FAB-AAB0-4816-B785-1B06DA7DC89F}"/>
              </a:ext>
            </a:extLst>
          </p:cNvPr>
          <p:cNvPicPr>
            <a:picLocks noChangeAspect="1"/>
          </p:cNvPicPr>
          <p:nvPr/>
        </p:nvPicPr>
        <p:blipFill>
          <a:blip r:embed="rId4"/>
          <a:stretch>
            <a:fillRect/>
          </a:stretch>
        </p:blipFill>
        <p:spPr>
          <a:xfrm>
            <a:off x="1527769" y="1862474"/>
            <a:ext cx="725480" cy="725480"/>
          </a:xfrm>
          <a:prstGeom prst="rect">
            <a:avLst/>
          </a:prstGeom>
        </p:spPr>
      </p:pic>
      <p:pic>
        <p:nvPicPr>
          <p:cNvPr id="7" name="Picture 6">
            <a:extLst>
              <a:ext uri="{FF2B5EF4-FFF2-40B4-BE49-F238E27FC236}">
                <a16:creationId xmlns:a16="http://schemas.microsoft.com/office/drawing/2014/main" id="{672E8E82-1FE6-4F77-B982-9172A147E656}"/>
              </a:ext>
            </a:extLst>
          </p:cNvPr>
          <p:cNvPicPr>
            <a:picLocks noChangeAspect="1"/>
          </p:cNvPicPr>
          <p:nvPr/>
        </p:nvPicPr>
        <p:blipFill>
          <a:blip r:embed="rId5"/>
          <a:stretch>
            <a:fillRect/>
          </a:stretch>
        </p:blipFill>
        <p:spPr>
          <a:xfrm>
            <a:off x="1515694" y="4196129"/>
            <a:ext cx="737555" cy="737555"/>
          </a:xfrm>
          <a:prstGeom prst="rect">
            <a:avLst/>
          </a:prstGeom>
        </p:spPr>
      </p:pic>
      <p:pic>
        <p:nvPicPr>
          <p:cNvPr id="8" name="Picture 7">
            <a:extLst>
              <a:ext uri="{FF2B5EF4-FFF2-40B4-BE49-F238E27FC236}">
                <a16:creationId xmlns:a16="http://schemas.microsoft.com/office/drawing/2014/main" id="{B759168B-71BF-4A6E-B440-5B92D32170B3}"/>
              </a:ext>
            </a:extLst>
          </p:cNvPr>
          <p:cNvPicPr>
            <a:picLocks noChangeAspect="1"/>
          </p:cNvPicPr>
          <p:nvPr/>
        </p:nvPicPr>
        <p:blipFill>
          <a:blip r:embed="rId6"/>
          <a:stretch>
            <a:fillRect/>
          </a:stretch>
        </p:blipFill>
        <p:spPr>
          <a:xfrm>
            <a:off x="4929222" y="4303630"/>
            <a:ext cx="737555" cy="737555"/>
          </a:xfrm>
          <a:prstGeom prst="rect">
            <a:avLst/>
          </a:prstGeom>
        </p:spPr>
      </p:pic>
      <p:pic>
        <p:nvPicPr>
          <p:cNvPr id="9" name="Picture 8">
            <a:extLst>
              <a:ext uri="{FF2B5EF4-FFF2-40B4-BE49-F238E27FC236}">
                <a16:creationId xmlns:a16="http://schemas.microsoft.com/office/drawing/2014/main" id="{2DAA3364-1B30-4D39-9FF6-1F6597A68C51}"/>
              </a:ext>
            </a:extLst>
          </p:cNvPr>
          <p:cNvPicPr>
            <a:picLocks noChangeAspect="1"/>
          </p:cNvPicPr>
          <p:nvPr/>
        </p:nvPicPr>
        <p:blipFill>
          <a:blip r:embed="rId7"/>
          <a:stretch>
            <a:fillRect/>
          </a:stretch>
        </p:blipFill>
        <p:spPr>
          <a:xfrm>
            <a:off x="8629719" y="2999556"/>
            <a:ext cx="728602" cy="728602"/>
          </a:xfrm>
          <a:prstGeom prst="rect">
            <a:avLst/>
          </a:prstGeom>
        </p:spPr>
      </p:pic>
      <p:pic>
        <p:nvPicPr>
          <p:cNvPr id="10" name="Picture 9">
            <a:extLst>
              <a:ext uri="{FF2B5EF4-FFF2-40B4-BE49-F238E27FC236}">
                <a16:creationId xmlns:a16="http://schemas.microsoft.com/office/drawing/2014/main" id="{76DF654A-F303-4248-8244-9D7F639C75EE}"/>
              </a:ext>
            </a:extLst>
          </p:cNvPr>
          <p:cNvPicPr>
            <a:picLocks noChangeAspect="1"/>
          </p:cNvPicPr>
          <p:nvPr/>
        </p:nvPicPr>
        <p:blipFill>
          <a:blip r:embed="rId8"/>
          <a:stretch>
            <a:fillRect/>
          </a:stretch>
        </p:blipFill>
        <p:spPr>
          <a:xfrm>
            <a:off x="1515694" y="5403206"/>
            <a:ext cx="737555" cy="737555"/>
          </a:xfrm>
          <a:prstGeom prst="rect">
            <a:avLst/>
          </a:prstGeom>
        </p:spPr>
      </p:pic>
      <p:pic>
        <p:nvPicPr>
          <p:cNvPr id="11" name="Picture 10">
            <a:extLst>
              <a:ext uri="{FF2B5EF4-FFF2-40B4-BE49-F238E27FC236}">
                <a16:creationId xmlns:a16="http://schemas.microsoft.com/office/drawing/2014/main" id="{13C7C28F-2D8E-4B1F-AD22-BFEA6736AB8B}"/>
              </a:ext>
            </a:extLst>
          </p:cNvPr>
          <p:cNvPicPr>
            <a:picLocks noChangeAspect="1"/>
          </p:cNvPicPr>
          <p:nvPr/>
        </p:nvPicPr>
        <p:blipFill>
          <a:blip r:embed="rId9"/>
          <a:stretch>
            <a:fillRect/>
          </a:stretch>
        </p:blipFill>
        <p:spPr>
          <a:xfrm>
            <a:off x="8629719" y="4262581"/>
            <a:ext cx="728602" cy="728602"/>
          </a:xfrm>
          <a:prstGeom prst="rect">
            <a:avLst/>
          </a:prstGeom>
        </p:spPr>
      </p:pic>
      <p:sp>
        <p:nvSpPr>
          <p:cNvPr id="12" name="TextBox 11">
            <a:extLst>
              <a:ext uri="{FF2B5EF4-FFF2-40B4-BE49-F238E27FC236}">
                <a16:creationId xmlns:a16="http://schemas.microsoft.com/office/drawing/2014/main" id="{63D63251-2939-4289-9EFD-0AEB2A29C28A}"/>
              </a:ext>
            </a:extLst>
          </p:cNvPr>
          <p:cNvSpPr txBox="1"/>
          <p:nvPr/>
        </p:nvSpPr>
        <p:spPr>
          <a:xfrm>
            <a:off x="2442169" y="2046909"/>
            <a:ext cx="1905000" cy="369332"/>
          </a:xfrm>
          <a:prstGeom prst="rect">
            <a:avLst/>
          </a:prstGeom>
          <a:noFill/>
        </p:spPr>
        <p:txBody>
          <a:bodyPr wrap="square" rtlCol="0">
            <a:spAutoFit/>
          </a:bodyPr>
          <a:lstStyle/>
          <a:p>
            <a:r>
              <a:rPr lang="en-GB" dirty="0"/>
              <a:t>Basic Weapon</a:t>
            </a:r>
          </a:p>
        </p:txBody>
      </p:sp>
      <p:sp>
        <p:nvSpPr>
          <p:cNvPr id="13" name="TextBox 12">
            <a:extLst>
              <a:ext uri="{FF2B5EF4-FFF2-40B4-BE49-F238E27FC236}">
                <a16:creationId xmlns:a16="http://schemas.microsoft.com/office/drawing/2014/main" id="{027E05F5-8328-48C5-99B1-1DFF62F74E9F}"/>
              </a:ext>
            </a:extLst>
          </p:cNvPr>
          <p:cNvSpPr txBox="1"/>
          <p:nvPr/>
        </p:nvSpPr>
        <p:spPr>
          <a:xfrm>
            <a:off x="2442169" y="3204093"/>
            <a:ext cx="1905000" cy="369332"/>
          </a:xfrm>
          <a:prstGeom prst="rect">
            <a:avLst/>
          </a:prstGeom>
          <a:noFill/>
        </p:spPr>
        <p:txBody>
          <a:bodyPr wrap="square" rtlCol="0">
            <a:spAutoFit/>
          </a:bodyPr>
          <a:lstStyle/>
          <a:p>
            <a:r>
              <a:rPr lang="en-GB" dirty="0"/>
              <a:t>Armour Shredding</a:t>
            </a:r>
          </a:p>
        </p:txBody>
      </p:sp>
      <p:sp>
        <p:nvSpPr>
          <p:cNvPr id="14" name="TextBox 13">
            <a:extLst>
              <a:ext uri="{FF2B5EF4-FFF2-40B4-BE49-F238E27FC236}">
                <a16:creationId xmlns:a16="http://schemas.microsoft.com/office/drawing/2014/main" id="{BF8086E6-88DD-4158-8507-F29C7E689032}"/>
              </a:ext>
            </a:extLst>
          </p:cNvPr>
          <p:cNvSpPr txBox="1"/>
          <p:nvPr/>
        </p:nvSpPr>
        <p:spPr>
          <a:xfrm>
            <a:off x="2442169" y="4380239"/>
            <a:ext cx="1905000" cy="369332"/>
          </a:xfrm>
          <a:prstGeom prst="rect">
            <a:avLst/>
          </a:prstGeom>
          <a:noFill/>
        </p:spPr>
        <p:txBody>
          <a:bodyPr wrap="square" rtlCol="0">
            <a:spAutoFit/>
          </a:bodyPr>
          <a:lstStyle/>
          <a:p>
            <a:r>
              <a:rPr lang="en-GB" dirty="0"/>
              <a:t>Armour Piercing</a:t>
            </a:r>
          </a:p>
        </p:txBody>
      </p:sp>
      <p:sp>
        <p:nvSpPr>
          <p:cNvPr id="15" name="TextBox 14">
            <a:extLst>
              <a:ext uri="{FF2B5EF4-FFF2-40B4-BE49-F238E27FC236}">
                <a16:creationId xmlns:a16="http://schemas.microsoft.com/office/drawing/2014/main" id="{A5762403-99DE-4498-A81C-1568226FFFF9}"/>
              </a:ext>
            </a:extLst>
          </p:cNvPr>
          <p:cNvSpPr txBox="1"/>
          <p:nvPr/>
        </p:nvSpPr>
        <p:spPr>
          <a:xfrm>
            <a:off x="5815975" y="4487741"/>
            <a:ext cx="1905000" cy="369332"/>
          </a:xfrm>
          <a:prstGeom prst="rect">
            <a:avLst/>
          </a:prstGeom>
          <a:noFill/>
        </p:spPr>
        <p:txBody>
          <a:bodyPr wrap="square" rtlCol="0">
            <a:spAutoFit/>
          </a:bodyPr>
          <a:lstStyle/>
          <a:p>
            <a:r>
              <a:rPr lang="en-GB" dirty="0"/>
              <a:t>Anti-Vehicle</a:t>
            </a:r>
          </a:p>
        </p:txBody>
      </p:sp>
      <p:sp>
        <p:nvSpPr>
          <p:cNvPr id="16" name="TextBox 15">
            <a:extLst>
              <a:ext uri="{FF2B5EF4-FFF2-40B4-BE49-F238E27FC236}">
                <a16:creationId xmlns:a16="http://schemas.microsoft.com/office/drawing/2014/main" id="{CA0491D5-E864-43B3-8C51-9D6BDED8D509}"/>
              </a:ext>
            </a:extLst>
          </p:cNvPr>
          <p:cNvSpPr txBox="1"/>
          <p:nvPr/>
        </p:nvSpPr>
        <p:spPr>
          <a:xfrm>
            <a:off x="5815975" y="3196298"/>
            <a:ext cx="1905000" cy="369332"/>
          </a:xfrm>
          <a:prstGeom prst="rect">
            <a:avLst/>
          </a:prstGeom>
          <a:noFill/>
        </p:spPr>
        <p:txBody>
          <a:bodyPr wrap="square" rtlCol="0">
            <a:spAutoFit/>
          </a:bodyPr>
          <a:lstStyle/>
          <a:p>
            <a:r>
              <a:rPr lang="en-GB" dirty="0"/>
              <a:t>Heavy Weapons</a:t>
            </a:r>
          </a:p>
        </p:txBody>
      </p:sp>
      <p:sp>
        <p:nvSpPr>
          <p:cNvPr id="17" name="TextBox 16">
            <a:extLst>
              <a:ext uri="{FF2B5EF4-FFF2-40B4-BE49-F238E27FC236}">
                <a16:creationId xmlns:a16="http://schemas.microsoft.com/office/drawing/2014/main" id="{8CD8A7C3-5B70-487C-986B-DF4FF36BC00B}"/>
              </a:ext>
            </a:extLst>
          </p:cNvPr>
          <p:cNvSpPr txBox="1"/>
          <p:nvPr/>
        </p:nvSpPr>
        <p:spPr>
          <a:xfrm>
            <a:off x="2448685" y="5587317"/>
            <a:ext cx="1905000" cy="369332"/>
          </a:xfrm>
          <a:prstGeom prst="rect">
            <a:avLst/>
          </a:prstGeom>
          <a:noFill/>
        </p:spPr>
        <p:txBody>
          <a:bodyPr wrap="square" rtlCol="0">
            <a:spAutoFit/>
          </a:bodyPr>
          <a:lstStyle/>
          <a:p>
            <a:r>
              <a:rPr lang="en-GB" dirty="0"/>
              <a:t>Daemon Weapon</a:t>
            </a:r>
          </a:p>
        </p:txBody>
      </p:sp>
      <p:sp>
        <p:nvSpPr>
          <p:cNvPr id="18" name="TextBox 17">
            <a:extLst>
              <a:ext uri="{FF2B5EF4-FFF2-40B4-BE49-F238E27FC236}">
                <a16:creationId xmlns:a16="http://schemas.microsoft.com/office/drawing/2014/main" id="{C415E498-D0C8-4ECC-981D-D8C5398FB93A}"/>
              </a:ext>
            </a:extLst>
          </p:cNvPr>
          <p:cNvSpPr txBox="1"/>
          <p:nvPr/>
        </p:nvSpPr>
        <p:spPr>
          <a:xfrm>
            <a:off x="9552950" y="3182859"/>
            <a:ext cx="1905000" cy="369332"/>
          </a:xfrm>
          <a:prstGeom prst="rect">
            <a:avLst/>
          </a:prstGeom>
          <a:noFill/>
        </p:spPr>
        <p:txBody>
          <a:bodyPr wrap="square" rtlCol="0">
            <a:spAutoFit/>
          </a:bodyPr>
          <a:lstStyle/>
          <a:p>
            <a:r>
              <a:rPr lang="en-GB" dirty="0"/>
              <a:t>Biological Damage</a:t>
            </a:r>
          </a:p>
        </p:txBody>
      </p:sp>
      <p:sp>
        <p:nvSpPr>
          <p:cNvPr id="19" name="TextBox 18">
            <a:extLst>
              <a:ext uri="{FF2B5EF4-FFF2-40B4-BE49-F238E27FC236}">
                <a16:creationId xmlns:a16="http://schemas.microsoft.com/office/drawing/2014/main" id="{5228DAFD-649F-49E1-B6D5-8FC599448232}"/>
              </a:ext>
            </a:extLst>
          </p:cNvPr>
          <p:cNvSpPr txBox="1"/>
          <p:nvPr/>
        </p:nvSpPr>
        <p:spPr>
          <a:xfrm>
            <a:off x="9552950" y="4442216"/>
            <a:ext cx="1905000" cy="369332"/>
          </a:xfrm>
          <a:prstGeom prst="rect">
            <a:avLst/>
          </a:prstGeom>
          <a:noFill/>
        </p:spPr>
        <p:txBody>
          <a:bodyPr wrap="square" rtlCol="0">
            <a:spAutoFit/>
          </a:bodyPr>
          <a:lstStyle/>
          <a:p>
            <a:r>
              <a:rPr lang="en-GB" dirty="0"/>
              <a:t>Explosive Damage</a:t>
            </a:r>
          </a:p>
        </p:txBody>
      </p:sp>
      <p:sp>
        <p:nvSpPr>
          <p:cNvPr id="20" name="Title 1">
            <a:extLst>
              <a:ext uri="{FF2B5EF4-FFF2-40B4-BE49-F238E27FC236}">
                <a16:creationId xmlns:a16="http://schemas.microsoft.com/office/drawing/2014/main" id="{47D123B0-6F0B-4A5C-828E-59B2C3A39206}"/>
              </a:ext>
            </a:extLst>
          </p:cNvPr>
          <p:cNvSpPr txBox="1">
            <a:spLocks/>
          </p:cNvSpPr>
          <p:nvPr/>
        </p:nvSpPr>
        <p:spPr>
          <a:xfrm>
            <a:off x="1299794" y="1270683"/>
            <a:ext cx="1142375" cy="485775"/>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3000" b="1" u="sng" dirty="0"/>
              <a:t>Tier 1</a:t>
            </a:r>
          </a:p>
        </p:txBody>
      </p:sp>
      <p:sp>
        <p:nvSpPr>
          <p:cNvPr id="21" name="Title 1">
            <a:extLst>
              <a:ext uri="{FF2B5EF4-FFF2-40B4-BE49-F238E27FC236}">
                <a16:creationId xmlns:a16="http://schemas.microsoft.com/office/drawing/2014/main" id="{94A4D778-E1E2-4AA7-AB51-F80F7BFD0DA5}"/>
              </a:ext>
            </a:extLst>
          </p:cNvPr>
          <p:cNvSpPr txBox="1">
            <a:spLocks/>
          </p:cNvSpPr>
          <p:nvPr/>
        </p:nvSpPr>
        <p:spPr>
          <a:xfrm>
            <a:off x="4741277" y="2370259"/>
            <a:ext cx="1321989" cy="485775"/>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3000" b="1" u="sng" dirty="0"/>
              <a:t>Tier 2+</a:t>
            </a:r>
          </a:p>
        </p:txBody>
      </p:sp>
      <p:sp>
        <p:nvSpPr>
          <p:cNvPr id="23" name="Title 1">
            <a:extLst>
              <a:ext uri="{FF2B5EF4-FFF2-40B4-BE49-F238E27FC236}">
                <a16:creationId xmlns:a16="http://schemas.microsoft.com/office/drawing/2014/main" id="{E4A0488C-46BF-4B07-A842-F3D8C095B41E}"/>
              </a:ext>
            </a:extLst>
          </p:cNvPr>
          <p:cNvSpPr txBox="1">
            <a:spLocks/>
          </p:cNvSpPr>
          <p:nvPr/>
        </p:nvSpPr>
        <p:spPr>
          <a:xfrm>
            <a:off x="8157186" y="2089548"/>
            <a:ext cx="1905000" cy="76648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3000" b="1" u="sng" dirty="0"/>
              <a:t>Special Use</a:t>
            </a:r>
          </a:p>
        </p:txBody>
      </p:sp>
    </p:spTree>
    <p:extLst>
      <p:ext uri="{BB962C8B-B14F-4D97-AF65-F5344CB8AC3E}">
        <p14:creationId xmlns:p14="http://schemas.microsoft.com/office/powerpoint/2010/main" val="1771872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FD300BBC-1EBB-47AC-A351-75B70794BE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76" r="28997"/>
          <a:stretch/>
        </p:blipFill>
        <p:spPr bwMode="auto">
          <a:xfrm>
            <a:off x="4117521" y="10"/>
            <a:ext cx="8074479" cy="6857990"/>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Shape 19">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C090BD4-5944-4D36-B35E-3ACC8579CC1D}"/>
              </a:ext>
            </a:extLst>
          </p:cNvPr>
          <p:cNvSpPr>
            <a:spLocks noGrp="1"/>
          </p:cNvSpPr>
          <p:nvPr>
            <p:ph type="ctrTitle"/>
          </p:nvPr>
        </p:nvSpPr>
        <p:spPr>
          <a:xfrm>
            <a:off x="804672" y="365125"/>
            <a:ext cx="5266155" cy="1325563"/>
          </a:xfrm>
        </p:spPr>
        <p:txBody>
          <a:bodyPr vert="horz" lIns="91440" tIns="45720" rIns="91440" bIns="45720" rtlCol="0" anchor="ctr">
            <a:normAutofit/>
          </a:bodyPr>
          <a:lstStyle/>
          <a:p>
            <a:pPr algn="l"/>
            <a:r>
              <a:rPr lang="en-US" sz="4400" b="1" u="sng" dirty="0"/>
              <a:t>Setting</a:t>
            </a:r>
          </a:p>
        </p:txBody>
      </p:sp>
      <p:sp>
        <p:nvSpPr>
          <p:cNvPr id="3" name="Subtitle 2">
            <a:extLst>
              <a:ext uri="{FF2B5EF4-FFF2-40B4-BE49-F238E27FC236}">
                <a16:creationId xmlns:a16="http://schemas.microsoft.com/office/drawing/2014/main" id="{63B5F1E7-4528-4257-A8CD-3C76AFF82791}"/>
              </a:ext>
            </a:extLst>
          </p:cNvPr>
          <p:cNvSpPr>
            <a:spLocks noGrp="1"/>
          </p:cNvSpPr>
          <p:nvPr>
            <p:ph type="subTitle" idx="1"/>
          </p:nvPr>
        </p:nvSpPr>
        <p:spPr>
          <a:xfrm>
            <a:off x="804672" y="1623527"/>
            <a:ext cx="4009924" cy="4973216"/>
          </a:xfrm>
        </p:spPr>
        <p:txBody>
          <a:bodyPr vert="horz" lIns="91440" tIns="45720" rIns="91440" bIns="45720" rtlCol="0">
            <a:normAutofit/>
          </a:bodyPr>
          <a:lstStyle/>
          <a:p>
            <a:pPr algn="l"/>
            <a:r>
              <a:rPr lang="en-US" sz="2000" dirty="0"/>
              <a:t>Dystopian future, Earth no longer able to support life.</a:t>
            </a:r>
          </a:p>
          <a:p>
            <a:pPr algn="l"/>
            <a:endParaRPr lang="en-US" sz="2000" dirty="0"/>
          </a:p>
          <a:p>
            <a:pPr algn="l"/>
            <a:r>
              <a:rPr lang="en-US" sz="2000" dirty="0"/>
              <a:t>Search for new habitable worlds leads to colonization of planet “Hope”.</a:t>
            </a:r>
          </a:p>
          <a:p>
            <a:pPr algn="l"/>
            <a:endParaRPr lang="en-US" sz="2000" dirty="0"/>
          </a:p>
          <a:p>
            <a:pPr algn="l"/>
            <a:r>
              <a:rPr lang="en-US" sz="2000" dirty="0"/>
              <a:t>On Earth, Humanity is placed in stasis to be transported to Hope.</a:t>
            </a:r>
          </a:p>
          <a:p>
            <a:pPr algn="l"/>
            <a:endParaRPr lang="en-US" sz="2000" dirty="0"/>
          </a:p>
          <a:p>
            <a:pPr algn="l"/>
            <a:r>
              <a:rPr lang="en-US" sz="2000" dirty="0"/>
              <a:t>Unfortunately, the native creatures turn out to be hostile, emerging from the ground and being nicknamed Daemons for their biblical appearance.</a:t>
            </a:r>
          </a:p>
        </p:txBody>
      </p:sp>
    </p:spTree>
    <p:extLst>
      <p:ext uri="{BB962C8B-B14F-4D97-AF65-F5344CB8AC3E}">
        <p14:creationId xmlns:p14="http://schemas.microsoft.com/office/powerpoint/2010/main" val="2179008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F2E96-8D2F-4972-8335-BB9047545589}"/>
              </a:ext>
            </a:extLst>
          </p:cNvPr>
          <p:cNvSpPr>
            <a:spLocks noGrp="1"/>
          </p:cNvSpPr>
          <p:nvPr>
            <p:ph type="ctrTitle"/>
          </p:nvPr>
        </p:nvSpPr>
        <p:spPr>
          <a:xfrm>
            <a:off x="1524000" y="360363"/>
            <a:ext cx="9144000" cy="998537"/>
          </a:xfrm>
        </p:spPr>
        <p:txBody>
          <a:bodyPr/>
          <a:lstStyle/>
          <a:p>
            <a:r>
              <a:rPr lang="en-GB" b="1" u="sng" dirty="0"/>
              <a:t>Piercing Types vs Armour</a:t>
            </a:r>
          </a:p>
        </p:txBody>
      </p:sp>
      <p:pic>
        <p:nvPicPr>
          <p:cNvPr id="5" name="Picture 4">
            <a:extLst>
              <a:ext uri="{FF2B5EF4-FFF2-40B4-BE49-F238E27FC236}">
                <a16:creationId xmlns:a16="http://schemas.microsoft.com/office/drawing/2014/main" id="{DE48C3B9-C85E-4E74-A70C-8439C61C6B10}"/>
              </a:ext>
            </a:extLst>
          </p:cNvPr>
          <p:cNvPicPr>
            <a:picLocks noChangeAspect="1"/>
          </p:cNvPicPr>
          <p:nvPr/>
        </p:nvPicPr>
        <p:blipFill>
          <a:blip r:embed="rId2"/>
          <a:stretch>
            <a:fillRect/>
          </a:stretch>
        </p:blipFill>
        <p:spPr>
          <a:xfrm>
            <a:off x="6431086" y="2234870"/>
            <a:ext cx="522008" cy="522008"/>
          </a:xfrm>
          <a:prstGeom prst="rect">
            <a:avLst/>
          </a:prstGeom>
        </p:spPr>
      </p:pic>
      <p:pic>
        <p:nvPicPr>
          <p:cNvPr id="9" name="Picture 8">
            <a:extLst>
              <a:ext uri="{FF2B5EF4-FFF2-40B4-BE49-F238E27FC236}">
                <a16:creationId xmlns:a16="http://schemas.microsoft.com/office/drawing/2014/main" id="{A8BB087E-CCEA-4D39-BEEE-4409036B6CBC}"/>
              </a:ext>
            </a:extLst>
          </p:cNvPr>
          <p:cNvPicPr>
            <a:picLocks noChangeAspect="1"/>
          </p:cNvPicPr>
          <p:nvPr/>
        </p:nvPicPr>
        <p:blipFill>
          <a:blip r:embed="rId3"/>
          <a:stretch>
            <a:fillRect/>
          </a:stretch>
        </p:blipFill>
        <p:spPr>
          <a:xfrm>
            <a:off x="8308005" y="2787088"/>
            <a:ext cx="522008" cy="522008"/>
          </a:xfrm>
          <a:prstGeom prst="rect">
            <a:avLst/>
          </a:prstGeom>
        </p:spPr>
      </p:pic>
      <p:pic>
        <p:nvPicPr>
          <p:cNvPr id="13" name="Picture 12">
            <a:extLst>
              <a:ext uri="{FF2B5EF4-FFF2-40B4-BE49-F238E27FC236}">
                <a16:creationId xmlns:a16="http://schemas.microsoft.com/office/drawing/2014/main" id="{2135F41F-A5E7-457F-9911-F3ED1CB2CC41}"/>
              </a:ext>
            </a:extLst>
          </p:cNvPr>
          <p:cNvPicPr>
            <a:picLocks noChangeAspect="1"/>
          </p:cNvPicPr>
          <p:nvPr/>
        </p:nvPicPr>
        <p:blipFill>
          <a:blip r:embed="rId4"/>
          <a:stretch>
            <a:fillRect/>
          </a:stretch>
        </p:blipFill>
        <p:spPr>
          <a:xfrm>
            <a:off x="7775885" y="2227000"/>
            <a:ext cx="522008" cy="522008"/>
          </a:xfrm>
          <a:prstGeom prst="rect">
            <a:avLst/>
          </a:prstGeom>
        </p:spPr>
      </p:pic>
      <p:pic>
        <p:nvPicPr>
          <p:cNvPr id="17" name="Picture 16">
            <a:extLst>
              <a:ext uri="{FF2B5EF4-FFF2-40B4-BE49-F238E27FC236}">
                <a16:creationId xmlns:a16="http://schemas.microsoft.com/office/drawing/2014/main" id="{1C5C10EB-8F7B-4246-BD3D-DFD73E727CC1}"/>
              </a:ext>
            </a:extLst>
          </p:cNvPr>
          <p:cNvPicPr>
            <a:picLocks noChangeAspect="1"/>
          </p:cNvPicPr>
          <p:nvPr/>
        </p:nvPicPr>
        <p:blipFill>
          <a:blip r:embed="rId5"/>
          <a:stretch>
            <a:fillRect/>
          </a:stretch>
        </p:blipFill>
        <p:spPr>
          <a:xfrm>
            <a:off x="4095675" y="2170485"/>
            <a:ext cx="522008" cy="522008"/>
          </a:xfrm>
          <a:prstGeom prst="rect">
            <a:avLst/>
          </a:prstGeom>
        </p:spPr>
      </p:pic>
      <p:pic>
        <p:nvPicPr>
          <p:cNvPr id="21" name="Picture 20">
            <a:extLst>
              <a:ext uri="{FF2B5EF4-FFF2-40B4-BE49-F238E27FC236}">
                <a16:creationId xmlns:a16="http://schemas.microsoft.com/office/drawing/2014/main" id="{15A0E8F5-3722-4260-84BE-132377B391C5}"/>
              </a:ext>
            </a:extLst>
          </p:cNvPr>
          <p:cNvPicPr>
            <a:picLocks noChangeAspect="1"/>
          </p:cNvPicPr>
          <p:nvPr/>
        </p:nvPicPr>
        <p:blipFill>
          <a:blip r:embed="rId6"/>
          <a:stretch>
            <a:fillRect/>
          </a:stretch>
        </p:blipFill>
        <p:spPr>
          <a:xfrm>
            <a:off x="7731395" y="3379436"/>
            <a:ext cx="522008" cy="522008"/>
          </a:xfrm>
          <a:prstGeom prst="rect">
            <a:avLst/>
          </a:prstGeom>
        </p:spPr>
      </p:pic>
      <p:pic>
        <p:nvPicPr>
          <p:cNvPr id="23" name="Picture 22">
            <a:extLst>
              <a:ext uri="{FF2B5EF4-FFF2-40B4-BE49-F238E27FC236}">
                <a16:creationId xmlns:a16="http://schemas.microsoft.com/office/drawing/2014/main" id="{5C3755E4-A6B7-4516-9685-649A645EAF10}"/>
              </a:ext>
            </a:extLst>
          </p:cNvPr>
          <p:cNvPicPr>
            <a:picLocks noChangeAspect="1"/>
          </p:cNvPicPr>
          <p:nvPr/>
        </p:nvPicPr>
        <p:blipFill>
          <a:blip r:embed="rId7"/>
          <a:stretch>
            <a:fillRect/>
          </a:stretch>
        </p:blipFill>
        <p:spPr>
          <a:xfrm>
            <a:off x="8282193" y="3335448"/>
            <a:ext cx="522008" cy="522008"/>
          </a:xfrm>
          <a:prstGeom prst="rect">
            <a:avLst/>
          </a:prstGeom>
        </p:spPr>
      </p:pic>
      <p:pic>
        <p:nvPicPr>
          <p:cNvPr id="25" name="Picture 24">
            <a:extLst>
              <a:ext uri="{FF2B5EF4-FFF2-40B4-BE49-F238E27FC236}">
                <a16:creationId xmlns:a16="http://schemas.microsoft.com/office/drawing/2014/main" id="{7AF78F46-201F-42FA-AF9D-B5866EFC7306}"/>
              </a:ext>
            </a:extLst>
          </p:cNvPr>
          <p:cNvPicPr>
            <a:picLocks noChangeAspect="1"/>
          </p:cNvPicPr>
          <p:nvPr/>
        </p:nvPicPr>
        <p:blipFill>
          <a:blip r:embed="rId8"/>
          <a:stretch>
            <a:fillRect/>
          </a:stretch>
        </p:blipFill>
        <p:spPr>
          <a:xfrm>
            <a:off x="9319625" y="2824760"/>
            <a:ext cx="522008" cy="522008"/>
          </a:xfrm>
          <a:prstGeom prst="rect">
            <a:avLst/>
          </a:prstGeom>
        </p:spPr>
      </p:pic>
      <p:pic>
        <p:nvPicPr>
          <p:cNvPr id="27" name="Picture 26">
            <a:extLst>
              <a:ext uri="{FF2B5EF4-FFF2-40B4-BE49-F238E27FC236}">
                <a16:creationId xmlns:a16="http://schemas.microsoft.com/office/drawing/2014/main" id="{73C964C0-7665-42A1-B32D-5134CBD55913}"/>
              </a:ext>
            </a:extLst>
          </p:cNvPr>
          <p:cNvPicPr>
            <a:picLocks noChangeAspect="1"/>
          </p:cNvPicPr>
          <p:nvPr/>
        </p:nvPicPr>
        <p:blipFill>
          <a:blip r:embed="rId9"/>
          <a:stretch>
            <a:fillRect/>
          </a:stretch>
        </p:blipFill>
        <p:spPr>
          <a:xfrm>
            <a:off x="3811967" y="2692509"/>
            <a:ext cx="522008" cy="522008"/>
          </a:xfrm>
          <a:prstGeom prst="rect">
            <a:avLst/>
          </a:prstGeom>
        </p:spPr>
      </p:pic>
      <p:pic>
        <p:nvPicPr>
          <p:cNvPr id="29" name="Picture 28">
            <a:extLst>
              <a:ext uri="{FF2B5EF4-FFF2-40B4-BE49-F238E27FC236}">
                <a16:creationId xmlns:a16="http://schemas.microsoft.com/office/drawing/2014/main" id="{D5685D94-88F8-44A4-8141-34BBF678667A}"/>
              </a:ext>
            </a:extLst>
          </p:cNvPr>
          <p:cNvPicPr>
            <a:picLocks noChangeAspect="1"/>
          </p:cNvPicPr>
          <p:nvPr/>
        </p:nvPicPr>
        <p:blipFill>
          <a:blip r:embed="rId10"/>
          <a:stretch>
            <a:fillRect/>
          </a:stretch>
        </p:blipFill>
        <p:spPr>
          <a:xfrm>
            <a:off x="7008573" y="2759673"/>
            <a:ext cx="522008" cy="522008"/>
          </a:xfrm>
          <a:prstGeom prst="rect">
            <a:avLst/>
          </a:prstGeom>
        </p:spPr>
      </p:pic>
      <p:pic>
        <p:nvPicPr>
          <p:cNvPr id="31" name="Picture 30">
            <a:extLst>
              <a:ext uri="{FF2B5EF4-FFF2-40B4-BE49-F238E27FC236}">
                <a16:creationId xmlns:a16="http://schemas.microsoft.com/office/drawing/2014/main" id="{B5EBD1AA-91B1-4D23-BDC6-6087E294AA65}"/>
              </a:ext>
            </a:extLst>
          </p:cNvPr>
          <p:cNvPicPr>
            <a:picLocks noChangeAspect="1"/>
          </p:cNvPicPr>
          <p:nvPr/>
        </p:nvPicPr>
        <p:blipFill>
          <a:blip r:embed="rId11"/>
          <a:stretch>
            <a:fillRect/>
          </a:stretch>
        </p:blipFill>
        <p:spPr>
          <a:xfrm>
            <a:off x="8319447" y="2225114"/>
            <a:ext cx="522008" cy="522008"/>
          </a:xfrm>
          <a:prstGeom prst="rect">
            <a:avLst/>
          </a:prstGeom>
        </p:spPr>
      </p:pic>
      <p:pic>
        <p:nvPicPr>
          <p:cNvPr id="33" name="Picture 32">
            <a:extLst>
              <a:ext uri="{FF2B5EF4-FFF2-40B4-BE49-F238E27FC236}">
                <a16:creationId xmlns:a16="http://schemas.microsoft.com/office/drawing/2014/main" id="{C473B491-37CC-4710-AD88-5A63F32D2A7C}"/>
              </a:ext>
            </a:extLst>
          </p:cNvPr>
          <p:cNvPicPr>
            <a:picLocks noChangeAspect="1"/>
          </p:cNvPicPr>
          <p:nvPr/>
        </p:nvPicPr>
        <p:blipFill>
          <a:blip r:embed="rId12"/>
          <a:stretch>
            <a:fillRect/>
          </a:stretch>
        </p:blipFill>
        <p:spPr>
          <a:xfrm>
            <a:off x="7775885" y="2824760"/>
            <a:ext cx="522008" cy="522008"/>
          </a:xfrm>
          <a:prstGeom prst="rect">
            <a:avLst/>
          </a:prstGeom>
        </p:spPr>
      </p:pic>
      <p:pic>
        <p:nvPicPr>
          <p:cNvPr id="35" name="Picture 34">
            <a:extLst>
              <a:ext uri="{FF2B5EF4-FFF2-40B4-BE49-F238E27FC236}">
                <a16:creationId xmlns:a16="http://schemas.microsoft.com/office/drawing/2014/main" id="{89587C2B-76A1-4F9C-B519-C393FB1310C5}"/>
              </a:ext>
            </a:extLst>
          </p:cNvPr>
          <p:cNvPicPr>
            <a:picLocks noChangeAspect="1"/>
          </p:cNvPicPr>
          <p:nvPr/>
        </p:nvPicPr>
        <p:blipFill>
          <a:blip r:embed="rId13"/>
          <a:stretch>
            <a:fillRect/>
          </a:stretch>
        </p:blipFill>
        <p:spPr>
          <a:xfrm>
            <a:off x="6528043" y="1377688"/>
            <a:ext cx="766487" cy="766487"/>
          </a:xfrm>
          <a:prstGeom prst="rect">
            <a:avLst/>
          </a:prstGeom>
        </p:spPr>
      </p:pic>
      <p:pic>
        <p:nvPicPr>
          <p:cNvPr id="37" name="Picture 36">
            <a:extLst>
              <a:ext uri="{FF2B5EF4-FFF2-40B4-BE49-F238E27FC236}">
                <a16:creationId xmlns:a16="http://schemas.microsoft.com/office/drawing/2014/main" id="{B57D3A5A-196A-4E83-A09D-F058C1D0F6B9}"/>
              </a:ext>
            </a:extLst>
          </p:cNvPr>
          <p:cNvPicPr>
            <a:picLocks noChangeAspect="1"/>
          </p:cNvPicPr>
          <p:nvPr/>
        </p:nvPicPr>
        <p:blipFill>
          <a:blip r:embed="rId14"/>
          <a:stretch>
            <a:fillRect/>
          </a:stretch>
        </p:blipFill>
        <p:spPr>
          <a:xfrm>
            <a:off x="2498376" y="1377689"/>
            <a:ext cx="725480" cy="725480"/>
          </a:xfrm>
          <a:prstGeom prst="rect">
            <a:avLst/>
          </a:prstGeom>
        </p:spPr>
      </p:pic>
      <p:pic>
        <p:nvPicPr>
          <p:cNvPr id="39" name="Picture 38">
            <a:extLst>
              <a:ext uri="{FF2B5EF4-FFF2-40B4-BE49-F238E27FC236}">
                <a16:creationId xmlns:a16="http://schemas.microsoft.com/office/drawing/2014/main" id="{FF911C2B-449A-47F0-ACAD-B2B6CF9DC4CB}"/>
              </a:ext>
            </a:extLst>
          </p:cNvPr>
          <p:cNvPicPr>
            <a:picLocks noChangeAspect="1"/>
          </p:cNvPicPr>
          <p:nvPr/>
        </p:nvPicPr>
        <p:blipFill>
          <a:blip r:embed="rId15"/>
          <a:stretch>
            <a:fillRect/>
          </a:stretch>
        </p:blipFill>
        <p:spPr>
          <a:xfrm>
            <a:off x="1088304" y="1369844"/>
            <a:ext cx="725480" cy="725480"/>
          </a:xfrm>
          <a:prstGeom prst="rect">
            <a:avLst/>
          </a:prstGeom>
        </p:spPr>
      </p:pic>
      <p:pic>
        <p:nvPicPr>
          <p:cNvPr id="41" name="Picture 40">
            <a:extLst>
              <a:ext uri="{FF2B5EF4-FFF2-40B4-BE49-F238E27FC236}">
                <a16:creationId xmlns:a16="http://schemas.microsoft.com/office/drawing/2014/main" id="{5E4DC0F2-38FE-410A-8B1E-F5711DAE693A}"/>
              </a:ext>
            </a:extLst>
          </p:cNvPr>
          <p:cNvPicPr>
            <a:picLocks noChangeAspect="1"/>
          </p:cNvPicPr>
          <p:nvPr/>
        </p:nvPicPr>
        <p:blipFill>
          <a:blip r:embed="rId16"/>
          <a:stretch>
            <a:fillRect/>
          </a:stretch>
        </p:blipFill>
        <p:spPr>
          <a:xfrm>
            <a:off x="3735896" y="1358900"/>
            <a:ext cx="737555" cy="737555"/>
          </a:xfrm>
          <a:prstGeom prst="rect">
            <a:avLst/>
          </a:prstGeom>
        </p:spPr>
      </p:pic>
      <p:pic>
        <p:nvPicPr>
          <p:cNvPr id="43" name="Picture 42">
            <a:extLst>
              <a:ext uri="{FF2B5EF4-FFF2-40B4-BE49-F238E27FC236}">
                <a16:creationId xmlns:a16="http://schemas.microsoft.com/office/drawing/2014/main" id="{F9EB8219-29DC-4CE7-8704-D581ED1E6C30}"/>
              </a:ext>
            </a:extLst>
          </p:cNvPr>
          <p:cNvPicPr>
            <a:picLocks noChangeAspect="1"/>
          </p:cNvPicPr>
          <p:nvPr/>
        </p:nvPicPr>
        <p:blipFill>
          <a:blip r:embed="rId17"/>
          <a:stretch>
            <a:fillRect/>
          </a:stretch>
        </p:blipFill>
        <p:spPr>
          <a:xfrm>
            <a:off x="7940994" y="1399931"/>
            <a:ext cx="737555" cy="737555"/>
          </a:xfrm>
          <a:prstGeom prst="rect">
            <a:avLst/>
          </a:prstGeom>
        </p:spPr>
      </p:pic>
      <p:pic>
        <p:nvPicPr>
          <p:cNvPr id="45" name="Picture 44">
            <a:extLst>
              <a:ext uri="{FF2B5EF4-FFF2-40B4-BE49-F238E27FC236}">
                <a16:creationId xmlns:a16="http://schemas.microsoft.com/office/drawing/2014/main" id="{40F33243-28E6-436B-AF0A-DB5BEFEBCD3C}"/>
              </a:ext>
            </a:extLst>
          </p:cNvPr>
          <p:cNvPicPr>
            <a:picLocks noChangeAspect="1"/>
          </p:cNvPicPr>
          <p:nvPr/>
        </p:nvPicPr>
        <p:blipFill>
          <a:blip r:embed="rId18"/>
          <a:stretch>
            <a:fillRect/>
          </a:stretch>
        </p:blipFill>
        <p:spPr>
          <a:xfrm>
            <a:off x="9216328" y="1421937"/>
            <a:ext cx="728602" cy="728602"/>
          </a:xfrm>
          <a:prstGeom prst="rect">
            <a:avLst/>
          </a:prstGeom>
        </p:spPr>
      </p:pic>
      <p:pic>
        <p:nvPicPr>
          <p:cNvPr id="47" name="Picture 46">
            <a:extLst>
              <a:ext uri="{FF2B5EF4-FFF2-40B4-BE49-F238E27FC236}">
                <a16:creationId xmlns:a16="http://schemas.microsoft.com/office/drawing/2014/main" id="{81F6947B-5D48-4105-8E38-97E59E50EED1}"/>
              </a:ext>
            </a:extLst>
          </p:cNvPr>
          <p:cNvPicPr>
            <a:picLocks noChangeAspect="1"/>
          </p:cNvPicPr>
          <p:nvPr/>
        </p:nvPicPr>
        <p:blipFill>
          <a:blip r:embed="rId19"/>
          <a:stretch>
            <a:fillRect/>
          </a:stretch>
        </p:blipFill>
        <p:spPr>
          <a:xfrm>
            <a:off x="5081834" y="1377688"/>
            <a:ext cx="737555" cy="737555"/>
          </a:xfrm>
          <a:prstGeom prst="rect">
            <a:avLst/>
          </a:prstGeom>
        </p:spPr>
      </p:pic>
      <p:pic>
        <p:nvPicPr>
          <p:cNvPr id="49" name="Picture 48">
            <a:extLst>
              <a:ext uri="{FF2B5EF4-FFF2-40B4-BE49-F238E27FC236}">
                <a16:creationId xmlns:a16="http://schemas.microsoft.com/office/drawing/2014/main" id="{55DB12C0-E856-4702-AD3F-658E7BD53280}"/>
              </a:ext>
            </a:extLst>
          </p:cNvPr>
          <p:cNvPicPr>
            <a:picLocks noChangeAspect="1"/>
          </p:cNvPicPr>
          <p:nvPr/>
        </p:nvPicPr>
        <p:blipFill>
          <a:blip r:embed="rId20"/>
          <a:stretch>
            <a:fillRect/>
          </a:stretch>
        </p:blipFill>
        <p:spPr>
          <a:xfrm>
            <a:off x="10451807" y="1414879"/>
            <a:ext cx="728602" cy="728602"/>
          </a:xfrm>
          <a:prstGeom prst="rect">
            <a:avLst/>
          </a:prstGeom>
        </p:spPr>
      </p:pic>
      <p:pic>
        <p:nvPicPr>
          <p:cNvPr id="51" name="Picture 50">
            <a:extLst>
              <a:ext uri="{FF2B5EF4-FFF2-40B4-BE49-F238E27FC236}">
                <a16:creationId xmlns:a16="http://schemas.microsoft.com/office/drawing/2014/main" id="{039D5949-666C-4945-A860-2F492C164A4D}"/>
              </a:ext>
            </a:extLst>
          </p:cNvPr>
          <p:cNvPicPr>
            <a:picLocks noChangeAspect="1"/>
          </p:cNvPicPr>
          <p:nvPr/>
        </p:nvPicPr>
        <p:blipFill>
          <a:blip r:embed="rId10"/>
          <a:stretch>
            <a:fillRect/>
          </a:stretch>
        </p:blipFill>
        <p:spPr>
          <a:xfrm>
            <a:off x="3526560" y="2174196"/>
            <a:ext cx="522008" cy="522008"/>
          </a:xfrm>
          <a:prstGeom prst="rect">
            <a:avLst/>
          </a:prstGeom>
        </p:spPr>
      </p:pic>
      <p:sp>
        <p:nvSpPr>
          <p:cNvPr id="53" name="TextBox 52">
            <a:extLst>
              <a:ext uri="{FF2B5EF4-FFF2-40B4-BE49-F238E27FC236}">
                <a16:creationId xmlns:a16="http://schemas.microsoft.com/office/drawing/2014/main" id="{5A001831-7D9E-47CF-BFB4-1EBD98B520F4}"/>
              </a:ext>
            </a:extLst>
          </p:cNvPr>
          <p:cNvSpPr txBox="1"/>
          <p:nvPr/>
        </p:nvSpPr>
        <p:spPr>
          <a:xfrm>
            <a:off x="2617680" y="2177676"/>
            <a:ext cx="609684" cy="369332"/>
          </a:xfrm>
          <a:prstGeom prst="rect">
            <a:avLst/>
          </a:prstGeom>
          <a:noFill/>
        </p:spPr>
        <p:txBody>
          <a:bodyPr wrap="square" rtlCol="0">
            <a:spAutoFit/>
          </a:bodyPr>
          <a:lstStyle/>
          <a:p>
            <a:r>
              <a:rPr lang="en-GB" dirty="0"/>
              <a:t>F.A.</a:t>
            </a:r>
          </a:p>
        </p:txBody>
      </p:sp>
      <p:pic>
        <p:nvPicPr>
          <p:cNvPr id="56" name="Picture 55">
            <a:extLst>
              <a:ext uri="{FF2B5EF4-FFF2-40B4-BE49-F238E27FC236}">
                <a16:creationId xmlns:a16="http://schemas.microsoft.com/office/drawing/2014/main" id="{B6C95A05-1540-4282-897F-AE9C7844A202}"/>
              </a:ext>
            </a:extLst>
          </p:cNvPr>
          <p:cNvPicPr>
            <a:picLocks noChangeAspect="1"/>
          </p:cNvPicPr>
          <p:nvPr/>
        </p:nvPicPr>
        <p:blipFill>
          <a:blip r:embed="rId21"/>
          <a:stretch>
            <a:fillRect/>
          </a:stretch>
        </p:blipFill>
        <p:spPr>
          <a:xfrm>
            <a:off x="6992095" y="2234942"/>
            <a:ext cx="522008" cy="522008"/>
          </a:xfrm>
          <a:prstGeom prst="rect">
            <a:avLst/>
          </a:prstGeom>
        </p:spPr>
      </p:pic>
      <p:pic>
        <p:nvPicPr>
          <p:cNvPr id="59" name="Picture 58">
            <a:extLst>
              <a:ext uri="{FF2B5EF4-FFF2-40B4-BE49-F238E27FC236}">
                <a16:creationId xmlns:a16="http://schemas.microsoft.com/office/drawing/2014/main" id="{0C02C390-AB02-4BB3-88FB-803FCA708483}"/>
              </a:ext>
            </a:extLst>
          </p:cNvPr>
          <p:cNvPicPr>
            <a:picLocks noChangeAspect="1"/>
          </p:cNvPicPr>
          <p:nvPr/>
        </p:nvPicPr>
        <p:blipFill>
          <a:blip r:embed="rId22"/>
          <a:stretch>
            <a:fillRect/>
          </a:stretch>
        </p:blipFill>
        <p:spPr>
          <a:xfrm>
            <a:off x="9067039" y="2227487"/>
            <a:ext cx="522008" cy="522008"/>
          </a:xfrm>
          <a:prstGeom prst="rect">
            <a:avLst/>
          </a:prstGeom>
        </p:spPr>
      </p:pic>
      <p:pic>
        <p:nvPicPr>
          <p:cNvPr id="60" name="Picture 59">
            <a:extLst>
              <a:ext uri="{FF2B5EF4-FFF2-40B4-BE49-F238E27FC236}">
                <a16:creationId xmlns:a16="http://schemas.microsoft.com/office/drawing/2014/main" id="{BDF77478-0DDF-4F5A-AF25-601D384D3728}"/>
              </a:ext>
            </a:extLst>
          </p:cNvPr>
          <p:cNvPicPr>
            <a:picLocks noChangeAspect="1"/>
          </p:cNvPicPr>
          <p:nvPr/>
        </p:nvPicPr>
        <p:blipFill>
          <a:blip r:embed="rId23"/>
          <a:stretch>
            <a:fillRect/>
          </a:stretch>
        </p:blipFill>
        <p:spPr>
          <a:xfrm>
            <a:off x="9602304" y="2261367"/>
            <a:ext cx="522008" cy="522008"/>
          </a:xfrm>
          <a:prstGeom prst="rect">
            <a:avLst/>
          </a:prstGeom>
        </p:spPr>
      </p:pic>
      <p:sp>
        <p:nvSpPr>
          <p:cNvPr id="61" name="TextBox 60">
            <a:extLst>
              <a:ext uri="{FF2B5EF4-FFF2-40B4-BE49-F238E27FC236}">
                <a16:creationId xmlns:a16="http://schemas.microsoft.com/office/drawing/2014/main" id="{779BD478-4AE1-4BD7-8D0B-086C11BB1777}"/>
              </a:ext>
            </a:extLst>
          </p:cNvPr>
          <p:cNvSpPr txBox="1"/>
          <p:nvPr/>
        </p:nvSpPr>
        <p:spPr>
          <a:xfrm>
            <a:off x="9328038" y="3382005"/>
            <a:ext cx="1741705" cy="1200329"/>
          </a:xfrm>
          <a:prstGeom prst="rect">
            <a:avLst/>
          </a:prstGeom>
          <a:noFill/>
        </p:spPr>
        <p:txBody>
          <a:bodyPr wrap="square" rtlCol="0">
            <a:spAutoFit/>
          </a:bodyPr>
          <a:lstStyle/>
          <a:p>
            <a:r>
              <a:rPr lang="en-GB" dirty="0"/>
              <a:t>^Special: Extremely ineffective against F.A.</a:t>
            </a:r>
          </a:p>
        </p:txBody>
      </p:sp>
      <p:sp>
        <p:nvSpPr>
          <p:cNvPr id="62" name="TextBox 61">
            <a:extLst>
              <a:ext uri="{FF2B5EF4-FFF2-40B4-BE49-F238E27FC236}">
                <a16:creationId xmlns:a16="http://schemas.microsoft.com/office/drawing/2014/main" id="{6D60D322-AE06-42F6-A66A-8B6075F3C81F}"/>
              </a:ext>
            </a:extLst>
          </p:cNvPr>
          <p:cNvSpPr txBox="1"/>
          <p:nvPr/>
        </p:nvSpPr>
        <p:spPr>
          <a:xfrm>
            <a:off x="10441123" y="2186864"/>
            <a:ext cx="1750877" cy="1477328"/>
          </a:xfrm>
          <a:prstGeom prst="rect">
            <a:avLst/>
          </a:prstGeom>
          <a:noFill/>
        </p:spPr>
        <p:txBody>
          <a:bodyPr wrap="square" rtlCol="0">
            <a:spAutoFit/>
          </a:bodyPr>
          <a:lstStyle/>
          <a:p>
            <a:r>
              <a:rPr lang="en-GB" dirty="0"/>
              <a:t>^Generic effective damage, decent vs all targets and F.A.</a:t>
            </a:r>
          </a:p>
        </p:txBody>
      </p:sp>
      <p:pic>
        <p:nvPicPr>
          <p:cNvPr id="67" name="Picture 66">
            <a:extLst>
              <a:ext uri="{FF2B5EF4-FFF2-40B4-BE49-F238E27FC236}">
                <a16:creationId xmlns:a16="http://schemas.microsoft.com/office/drawing/2014/main" id="{9AA14F6E-3D7A-4D3E-A2F9-9AE4290BEEA5}"/>
              </a:ext>
            </a:extLst>
          </p:cNvPr>
          <p:cNvPicPr>
            <a:picLocks noChangeAspect="1"/>
          </p:cNvPicPr>
          <p:nvPr/>
        </p:nvPicPr>
        <p:blipFill>
          <a:blip r:embed="rId22"/>
          <a:stretch>
            <a:fillRect/>
          </a:stretch>
        </p:blipFill>
        <p:spPr>
          <a:xfrm>
            <a:off x="5511508" y="2177956"/>
            <a:ext cx="522008" cy="522008"/>
          </a:xfrm>
          <a:prstGeom prst="rect">
            <a:avLst/>
          </a:prstGeom>
        </p:spPr>
      </p:pic>
      <p:pic>
        <p:nvPicPr>
          <p:cNvPr id="68" name="Picture 67">
            <a:extLst>
              <a:ext uri="{FF2B5EF4-FFF2-40B4-BE49-F238E27FC236}">
                <a16:creationId xmlns:a16="http://schemas.microsoft.com/office/drawing/2014/main" id="{7712DB24-C46B-4C5D-B0F3-73967F0ADB09}"/>
              </a:ext>
            </a:extLst>
          </p:cNvPr>
          <p:cNvPicPr>
            <a:picLocks noChangeAspect="1"/>
          </p:cNvPicPr>
          <p:nvPr/>
        </p:nvPicPr>
        <p:blipFill>
          <a:blip r:embed="rId5"/>
          <a:stretch>
            <a:fillRect/>
          </a:stretch>
        </p:blipFill>
        <p:spPr>
          <a:xfrm>
            <a:off x="4931083" y="2699684"/>
            <a:ext cx="522008" cy="522008"/>
          </a:xfrm>
          <a:prstGeom prst="rect">
            <a:avLst/>
          </a:prstGeom>
        </p:spPr>
      </p:pic>
      <p:pic>
        <p:nvPicPr>
          <p:cNvPr id="69" name="Picture 68">
            <a:extLst>
              <a:ext uri="{FF2B5EF4-FFF2-40B4-BE49-F238E27FC236}">
                <a16:creationId xmlns:a16="http://schemas.microsoft.com/office/drawing/2014/main" id="{A798966A-1E33-4688-9DC9-0280389B74D8}"/>
              </a:ext>
            </a:extLst>
          </p:cNvPr>
          <p:cNvPicPr>
            <a:picLocks noChangeAspect="1"/>
          </p:cNvPicPr>
          <p:nvPr/>
        </p:nvPicPr>
        <p:blipFill>
          <a:blip r:embed="rId23"/>
          <a:stretch>
            <a:fillRect/>
          </a:stretch>
        </p:blipFill>
        <p:spPr>
          <a:xfrm>
            <a:off x="4932066" y="2177676"/>
            <a:ext cx="522008" cy="522008"/>
          </a:xfrm>
          <a:prstGeom prst="rect">
            <a:avLst/>
          </a:prstGeom>
        </p:spPr>
      </p:pic>
      <p:pic>
        <p:nvPicPr>
          <p:cNvPr id="73" name="Picture 72">
            <a:extLst>
              <a:ext uri="{FF2B5EF4-FFF2-40B4-BE49-F238E27FC236}">
                <a16:creationId xmlns:a16="http://schemas.microsoft.com/office/drawing/2014/main" id="{A55B4741-2213-4498-9D3E-0A9AE82BFEBC}"/>
              </a:ext>
            </a:extLst>
          </p:cNvPr>
          <p:cNvPicPr>
            <a:picLocks noChangeAspect="1"/>
          </p:cNvPicPr>
          <p:nvPr/>
        </p:nvPicPr>
        <p:blipFill>
          <a:blip r:embed="rId10"/>
          <a:stretch>
            <a:fillRect/>
          </a:stretch>
        </p:blipFill>
        <p:spPr>
          <a:xfrm>
            <a:off x="5508971" y="2699385"/>
            <a:ext cx="522008" cy="522008"/>
          </a:xfrm>
          <a:prstGeom prst="rect">
            <a:avLst/>
          </a:prstGeom>
        </p:spPr>
      </p:pic>
      <p:pic>
        <p:nvPicPr>
          <p:cNvPr id="75" name="Picture 74">
            <a:extLst>
              <a:ext uri="{FF2B5EF4-FFF2-40B4-BE49-F238E27FC236}">
                <a16:creationId xmlns:a16="http://schemas.microsoft.com/office/drawing/2014/main" id="{3F29720B-C040-4DDC-909D-A9890A834989}"/>
              </a:ext>
            </a:extLst>
          </p:cNvPr>
          <p:cNvPicPr>
            <a:picLocks noChangeAspect="1"/>
          </p:cNvPicPr>
          <p:nvPr/>
        </p:nvPicPr>
        <p:blipFill>
          <a:blip r:embed="rId21"/>
          <a:stretch>
            <a:fillRect/>
          </a:stretch>
        </p:blipFill>
        <p:spPr>
          <a:xfrm>
            <a:off x="4932066" y="3242093"/>
            <a:ext cx="522008" cy="522008"/>
          </a:xfrm>
          <a:prstGeom prst="rect">
            <a:avLst/>
          </a:prstGeom>
        </p:spPr>
      </p:pic>
      <p:sp>
        <p:nvSpPr>
          <p:cNvPr id="76" name="TextBox 75">
            <a:extLst>
              <a:ext uri="{FF2B5EF4-FFF2-40B4-BE49-F238E27FC236}">
                <a16:creationId xmlns:a16="http://schemas.microsoft.com/office/drawing/2014/main" id="{3642C12E-DDD5-478D-A58E-330052C14B76}"/>
              </a:ext>
            </a:extLst>
          </p:cNvPr>
          <p:cNvSpPr txBox="1"/>
          <p:nvPr/>
        </p:nvSpPr>
        <p:spPr>
          <a:xfrm>
            <a:off x="1051618" y="2261367"/>
            <a:ext cx="1220751" cy="1200329"/>
          </a:xfrm>
          <a:prstGeom prst="rect">
            <a:avLst/>
          </a:prstGeom>
          <a:noFill/>
        </p:spPr>
        <p:txBody>
          <a:bodyPr wrap="square" rtlCol="0">
            <a:spAutoFit/>
          </a:bodyPr>
          <a:lstStyle/>
          <a:p>
            <a:r>
              <a:rPr lang="en-GB" dirty="0"/>
              <a:t>Basic weapon, pretty ineffective</a:t>
            </a:r>
          </a:p>
        </p:txBody>
      </p:sp>
      <p:sp>
        <p:nvSpPr>
          <p:cNvPr id="77" name="Subtitle 2">
            <a:extLst>
              <a:ext uri="{FF2B5EF4-FFF2-40B4-BE49-F238E27FC236}">
                <a16:creationId xmlns:a16="http://schemas.microsoft.com/office/drawing/2014/main" id="{DFE1D9E2-4F66-4501-9499-FE6FEB350DCA}"/>
              </a:ext>
            </a:extLst>
          </p:cNvPr>
          <p:cNvSpPr>
            <a:spLocks noGrp="1"/>
          </p:cNvSpPr>
          <p:nvPr>
            <p:ph type="subTitle" idx="1"/>
          </p:nvPr>
        </p:nvSpPr>
        <p:spPr>
          <a:xfrm>
            <a:off x="692023" y="4265109"/>
            <a:ext cx="9804400" cy="2481262"/>
          </a:xfrm>
        </p:spPr>
        <p:txBody>
          <a:bodyPr>
            <a:normAutofit fontScale="70000" lnSpcReduction="20000"/>
          </a:bodyPr>
          <a:lstStyle/>
          <a:p>
            <a:pPr algn="l"/>
            <a:r>
              <a:rPr lang="en-GB" dirty="0"/>
              <a:t>Basic [B]:  Standard Weapon, Basic Melee</a:t>
            </a:r>
          </a:p>
          <a:p>
            <a:pPr algn="l"/>
            <a:r>
              <a:rPr lang="en-GB" dirty="0"/>
              <a:t>Armour Shredding [A.S]: Especially effective against F.A, soft anti-vehicle weapon</a:t>
            </a:r>
          </a:p>
          <a:p>
            <a:pPr algn="l"/>
            <a:r>
              <a:rPr lang="en-GB" dirty="0"/>
              <a:t>Armour Piercing [A.P]: Poison, Flame, or Ability. Damages health through F.A.</a:t>
            </a:r>
          </a:p>
          <a:p>
            <a:pPr algn="l"/>
            <a:r>
              <a:rPr lang="en-GB" dirty="0"/>
              <a:t>Daemonic [D]: Strong damage like Heavy but ineffective vs tanks</a:t>
            </a:r>
          </a:p>
          <a:p>
            <a:pPr algn="l"/>
            <a:r>
              <a:rPr lang="en-GB" dirty="0"/>
              <a:t>Heavy [H]: Effective late game weapons vs most targets</a:t>
            </a:r>
          </a:p>
          <a:p>
            <a:pPr algn="l"/>
            <a:r>
              <a:rPr lang="en-GB" dirty="0"/>
              <a:t>Anti-Tank [AV]: Pure Anti-Tank Weapon, misses vs infantry most of the time</a:t>
            </a:r>
          </a:p>
          <a:p>
            <a:pPr algn="l"/>
            <a:r>
              <a:rPr lang="en-GB" dirty="0"/>
              <a:t>Explosive [E]: Most area of effect attacks and abilities. Good v all and F.A.</a:t>
            </a:r>
          </a:p>
          <a:p>
            <a:pPr algn="l"/>
            <a:r>
              <a:rPr lang="en-GB" dirty="0"/>
              <a:t>Biological [Bio]: Special Ammo, niche unit</a:t>
            </a:r>
          </a:p>
        </p:txBody>
      </p:sp>
      <p:pic>
        <p:nvPicPr>
          <p:cNvPr id="40" name="Picture 39">
            <a:extLst>
              <a:ext uri="{FF2B5EF4-FFF2-40B4-BE49-F238E27FC236}">
                <a16:creationId xmlns:a16="http://schemas.microsoft.com/office/drawing/2014/main" id="{BF7BEECB-A778-4CE8-AC30-331D51D1E53F}"/>
              </a:ext>
            </a:extLst>
          </p:cNvPr>
          <p:cNvPicPr>
            <a:picLocks noChangeAspect="1"/>
          </p:cNvPicPr>
          <p:nvPr/>
        </p:nvPicPr>
        <p:blipFill>
          <a:blip r:embed="rId22"/>
          <a:stretch>
            <a:fillRect/>
          </a:stretch>
        </p:blipFill>
        <p:spPr>
          <a:xfrm>
            <a:off x="7008573" y="3314346"/>
            <a:ext cx="522008" cy="522008"/>
          </a:xfrm>
          <a:prstGeom prst="rect">
            <a:avLst/>
          </a:prstGeom>
        </p:spPr>
      </p:pic>
      <p:pic>
        <p:nvPicPr>
          <p:cNvPr id="42" name="Picture 41">
            <a:extLst>
              <a:ext uri="{FF2B5EF4-FFF2-40B4-BE49-F238E27FC236}">
                <a16:creationId xmlns:a16="http://schemas.microsoft.com/office/drawing/2014/main" id="{02FB0FF6-7BE2-456B-A75A-89C02C309F3A}"/>
              </a:ext>
            </a:extLst>
          </p:cNvPr>
          <p:cNvPicPr>
            <a:picLocks noChangeAspect="1"/>
          </p:cNvPicPr>
          <p:nvPr/>
        </p:nvPicPr>
        <p:blipFill>
          <a:blip r:embed="rId5"/>
          <a:stretch>
            <a:fillRect/>
          </a:stretch>
        </p:blipFill>
        <p:spPr>
          <a:xfrm>
            <a:off x="6457775" y="3316269"/>
            <a:ext cx="522008" cy="522008"/>
          </a:xfrm>
          <a:prstGeom prst="rect">
            <a:avLst/>
          </a:prstGeom>
        </p:spPr>
      </p:pic>
      <p:pic>
        <p:nvPicPr>
          <p:cNvPr id="44" name="Picture 43">
            <a:extLst>
              <a:ext uri="{FF2B5EF4-FFF2-40B4-BE49-F238E27FC236}">
                <a16:creationId xmlns:a16="http://schemas.microsoft.com/office/drawing/2014/main" id="{C5527173-0136-4BDC-B8C8-B95A0672CA83}"/>
              </a:ext>
            </a:extLst>
          </p:cNvPr>
          <p:cNvPicPr>
            <a:picLocks noChangeAspect="1"/>
          </p:cNvPicPr>
          <p:nvPr/>
        </p:nvPicPr>
        <p:blipFill>
          <a:blip r:embed="rId23"/>
          <a:stretch>
            <a:fillRect/>
          </a:stretch>
        </p:blipFill>
        <p:spPr>
          <a:xfrm>
            <a:off x="6448322" y="2783375"/>
            <a:ext cx="522008" cy="522008"/>
          </a:xfrm>
          <a:prstGeom prst="rect">
            <a:avLst/>
          </a:prstGeom>
        </p:spPr>
      </p:pic>
      <p:pic>
        <p:nvPicPr>
          <p:cNvPr id="46" name="Picture 45">
            <a:extLst>
              <a:ext uri="{FF2B5EF4-FFF2-40B4-BE49-F238E27FC236}">
                <a16:creationId xmlns:a16="http://schemas.microsoft.com/office/drawing/2014/main" id="{0CAEBE0C-6865-4AB7-8C92-705E3F4A5ACC}"/>
              </a:ext>
            </a:extLst>
          </p:cNvPr>
          <p:cNvPicPr>
            <a:picLocks noChangeAspect="1"/>
          </p:cNvPicPr>
          <p:nvPr/>
        </p:nvPicPr>
        <p:blipFill>
          <a:blip r:embed="rId2"/>
          <a:stretch>
            <a:fillRect/>
          </a:stretch>
        </p:blipFill>
        <p:spPr>
          <a:xfrm>
            <a:off x="5516504" y="3222933"/>
            <a:ext cx="522008" cy="522008"/>
          </a:xfrm>
          <a:prstGeom prst="rect">
            <a:avLst/>
          </a:prstGeom>
        </p:spPr>
      </p:pic>
      <p:pic>
        <p:nvPicPr>
          <p:cNvPr id="48" name="Picture 47">
            <a:extLst>
              <a:ext uri="{FF2B5EF4-FFF2-40B4-BE49-F238E27FC236}">
                <a16:creationId xmlns:a16="http://schemas.microsoft.com/office/drawing/2014/main" id="{6E024255-836D-4C9C-A516-3F11F2613AB7}"/>
              </a:ext>
            </a:extLst>
          </p:cNvPr>
          <p:cNvPicPr>
            <a:picLocks noChangeAspect="1"/>
          </p:cNvPicPr>
          <p:nvPr/>
        </p:nvPicPr>
        <p:blipFill>
          <a:blip r:embed="rId8"/>
          <a:stretch>
            <a:fillRect/>
          </a:stretch>
        </p:blipFill>
        <p:spPr>
          <a:xfrm>
            <a:off x="6445586" y="3851534"/>
            <a:ext cx="522008" cy="522008"/>
          </a:xfrm>
          <a:prstGeom prst="rect">
            <a:avLst/>
          </a:prstGeom>
        </p:spPr>
      </p:pic>
      <p:pic>
        <p:nvPicPr>
          <p:cNvPr id="50" name="Picture 49">
            <a:extLst>
              <a:ext uri="{FF2B5EF4-FFF2-40B4-BE49-F238E27FC236}">
                <a16:creationId xmlns:a16="http://schemas.microsoft.com/office/drawing/2014/main" id="{E1A25D22-0604-441F-85BD-D00FE8F0BD4F}"/>
              </a:ext>
            </a:extLst>
          </p:cNvPr>
          <p:cNvPicPr>
            <a:picLocks noChangeAspect="1"/>
          </p:cNvPicPr>
          <p:nvPr/>
        </p:nvPicPr>
        <p:blipFill>
          <a:blip r:embed="rId12"/>
          <a:stretch>
            <a:fillRect/>
          </a:stretch>
        </p:blipFill>
        <p:spPr>
          <a:xfrm>
            <a:off x="7008573" y="3845530"/>
            <a:ext cx="522008" cy="522008"/>
          </a:xfrm>
          <a:prstGeom prst="rect">
            <a:avLst/>
          </a:prstGeom>
        </p:spPr>
      </p:pic>
    </p:spTree>
    <p:extLst>
      <p:ext uri="{BB962C8B-B14F-4D97-AF65-F5344CB8AC3E}">
        <p14:creationId xmlns:p14="http://schemas.microsoft.com/office/powerpoint/2010/main" val="12683531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5" name="Chart 64">
            <a:extLst>
              <a:ext uri="{FF2B5EF4-FFF2-40B4-BE49-F238E27FC236}">
                <a16:creationId xmlns:a16="http://schemas.microsoft.com/office/drawing/2014/main" id="{20B82AFB-B1EA-4C28-BD39-C26734DFC363}"/>
              </a:ext>
            </a:extLst>
          </p:cNvPr>
          <p:cNvGraphicFramePr>
            <a:graphicFrameLocks/>
          </p:cNvGraphicFramePr>
          <p:nvPr>
            <p:extLst>
              <p:ext uri="{D42A27DB-BD31-4B8C-83A1-F6EECF244321}">
                <p14:modId xmlns:p14="http://schemas.microsoft.com/office/powerpoint/2010/main" val="1811969632"/>
              </p:ext>
            </p:extLst>
          </p:nvPr>
        </p:nvGraphicFramePr>
        <p:xfrm>
          <a:off x="668510" y="2430421"/>
          <a:ext cx="11229058" cy="3328763"/>
        </p:xfrm>
        <a:graphic>
          <a:graphicData uri="http://schemas.openxmlformats.org/drawingml/2006/chart">
            <c:chart xmlns:c="http://schemas.openxmlformats.org/drawingml/2006/chart" xmlns:r="http://schemas.openxmlformats.org/officeDocument/2006/relationships" r:id="rId2"/>
          </a:graphicData>
        </a:graphic>
      </p:graphicFrame>
      <p:sp>
        <p:nvSpPr>
          <p:cNvPr id="10" name="Title 1">
            <a:extLst>
              <a:ext uri="{FF2B5EF4-FFF2-40B4-BE49-F238E27FC236}">
                <a16:creationId xmlns:a16="http://schemas.microsoft.com/office/drawing/2014/main" id="{7689E5CF-4E2E-45E6-8A19-313F60FCFBCD}"/>
              </a:ext>
            </a:extLst>
          </p:cNvPr>
          <p:cNvSpPr>
            <a:spLocks noGrp="1"/>
          </p:cNvSpPr>
          <p:nvPr>
            <p:ph type="ctrTitle"/>
          </p:nvPr>
        </p:nvSpPr>
        <p:spPr>
          <a:xfrm>
            <a:off x="837778" y="348615"/>
            <a:ext cx="10964118" cy="1477962"/>
          </a:xfrm>
        </p:spPr>
        <p:txBody>
          <a:bodyPr>
            <a:noAutofit/>
          </a:bodyPr>
          <a:lstStyle/>
          <a:p>
            <a:r>
              <a:rPr lang="en-GB" sz="4000" b="1" u="sng" dirty="0"/>
              <a:t>A Graph to show the Damage output in % for weapon Damage Types against Armour Types</a:t>
            </a:r>
          </a:p>
        </p:txBody>
      </p:sp>
      <p:cxnSp>
        <p:nvCxnSpPr>
          <p:cNvPr id="26" name="Straight Connector 25">
            <a:extLst>
              <a:ext uri="{FF2B5EF4-FFF2-40B4-BE49-F238E27FC236}">
                <a16:creationId xmlns:a16="http://schemas.microsoft.com/office/drawing/2014/main" id="{3877C311-008E-4BFF-ADF8-B6CECFE4CADD}"/>
              </a:ext>
            </a:extLst>
          </p:cNvPr>
          <p:cNvCxnSpPr>
            <a:cxnSpLocks/>
          </p:cNvCxnSpPr>
          <p:nvPr/>
        </p:nvCxnSpPr>
        <p:spPr>
          <a:xfrm>
            <a:off x="1073296" y="4514850"/>
            <a:ext cx="10728600"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C9F9E3A-F94A-43A4-B4B2-43243769AD51}"/>
              </a:ext>
            </a:extLst>
          </p:cNvPr>
          <p:cNvCxnSpPr>
            <a:cxnSpLocks/>
          </p:cNvCxnSpPr>
          <p:nvPr/>
        </p:nvCxnSpPr>
        <p:spPr>
          <a:xfrm>
            <a:off x="1073296" y="3543300"/>
            <a:ext cx="10728600"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9D9A9E1-8889-4E69-BB23-D3175A083F10}"/>
              </a:ext>
            </a:extLst>
          </p:cNvPr>
          <p:cNvCxnSpPr>
            <a:cxnSpLocks/>
          </p:cNvCxnSpPr>
          <p:nvPr/>
        </p:nvCxnSpPr>
        <p:spPr>
          <a:xfrm>
            <a:off x="1073296" y="4991100"/>
            <a:ext cx="10728600"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EDF43A85-B416-4B56-91F6-CDA4E7950630}"/>
              </a:ext>
            </a:extLst>
          </p:cNvPr>
          <p:cNvSpPr txBox="1"/>
          <p:nvPr/>
        </p:nvSpPr>
        <p:spPr>
          <a:xfrm>
            <a:off x="5548771" y="6229705"/>
            <a:ext cx="1873318" cy="306032"/>
          </a:xfrm>
          <a:prstGeom prst="rect">
            <a:avLst/>
          </a:prstGeom>
          <a:noFill/>
        </p:spPr>
        <p:txBody>
          <a:bodyPr wrap="square" rtlCol="0">
            <a:spAutoFit/>
          </a:bodyPr>
          <a:lstStyle/>
          <a:p>
            <a:r>
              <a:rPr lang="en-GB" sz="1400" b="1" dirty="0"/>
              <a:t>Weapon Damage Type</a:t>
            </a:r>
          </a:p>
        </p:txBody>
      </p:sp>
      <p:sp>
        <p:nvSpPr>
          <p:cNvPr id="57" name="TextBox 56">
            <a:extLst>
              <a:ext uri="{FF2B5EF4-FFF2-40B4-BE49-F238E27FC236}">
                <a16:creationId xmlns:a16="http://schemas.microsoft.com/office/drawing/2014/main" id="{47790501-DE8E-48A1-9005-4FBA110368F5}"/>
              </a:ext>
            </a:extLst>
          </p:cNvPr>
          <p:cNvSpPr txBox="1"/>
          <p:nvPr/>
        </p:nvSpPr>
        <p:spPr>
          <a:xfrm rot="16200000">
            <a:off x="-47353" y="4094262"/>
            <a:ext cx="1123948" cy="307777"/>
          </a:xfrm>
          <a:prstGeom prst="rect">
            <a:avLst/>
          </a:prstGeom>
          <a:noFill/>
        </p:spPr>
        <p:txBody>
          <a:bodyPr wrap="square" rtlCol="0">
            <a:spAutoFit/>
          </a:bodyPr>
          <a:lstStyle/>
          <a:p>
            <a:r>
              <a:rPr lang="en-GB" sz="1400" b="1" dirty="0"/>
              <a:t>Damage (%)</a:t>
            </a:r>
          </a:p>
        </p:txBody>
      </p:sp>
      <p:sp>
        <p:nvSpPr>
          <p:cNvPr id="58" name="TextBox 57">
            <a:extLst>
              <a:ext uri="{FF2B5EF4-FFF2-40B4-BE49-F238E27FC236}">
                <a16:creationId xmlns:a16="http://schemas.microsoft.com/office/drawing/2014/main" id="{A216966D-5D3F-43A1-B4A1-042FC5CC6EE7}"/>
              </a:ext>
            </a:extLst>
          </p:cNvPr>
          <p:cNvSpPr txBox="1"/>
          <p:nvPr/>
        </p:nvSpPr>
        <p:spPr>
          <a:xfrm>
            <a:off x="5905560" y="2152964"/>
            <a:ext cx="1159741" cy="306032"/>
          </a:xfrm>
          <a:prstGeom prst="rect">
            <a:avLst/>
          </a:prstGeom>
          <a:noFill/>
        </p:spPr>
        <p:txBody>
          <a:bodyPr wrap="square" rtlCol="0">
            <a:spAutoFit/>
          </a:bodyPr>
          <a:lstStyle/>
          <a:p>
            <a:r>
              <a:rPr lang="en-GB" sz="1400" b="1" dirty="0"/>
              <a:t>Armour Type</a:t>
            </a:r>
          </a:p>
        </p:txBody>
      </p:sp>
      <p:pic>
        <p:nvPicPr>
          <p:cNvPr id="69" name="Picture 68">
            <a:extLst>
              <a:ext uri="{FF2B5EF4-FFF2-40B4-BE49-F238E27FC236}">
                <a16:creationId xmlns:a16="http://schemas.microsoft.com/office/drawing/2014/main" id="{8F4B1947-9CE9-4511-BD51-32843A4F8F63}"/>
              </a:ext>
            </a:extLst>
          </p:cNvPr>
          <p:cNvPicPr>
            <a:picLocks noChangeAspect="1"/>
          </p:cNvPicPr>
          <p:nvPr/>
        </p:nvPicPr>
        <p:blipFill>
          <a:blip r:embed="rId3"/>
          <a:stretch>
            <a:fillRect/>
          </a:stretch>
        </p:blipFill>
        <p:spPr>
          <a:xfrm>
            <a:off x="6842705" y="5686345"/>
            <a:ext cx="491335" cy="491335"/>
          </a:xfrm>
          <a:prstGeom prst="rect">
            <a:avLst/>
          </a:prstGeom>
        </p:spPr>
      </p:pic>
      <p:pic>
        <p:nvPicPr>
          <p:cNvPr id="70" name="Picture 69">
            <a:extLst>
              <a:ext uri="{FF2B5EF4-FFF2-40B4-BE49-F238E27FC236}">
                <a16:creationId xmlns:a16="http://schemas.microsoft.com/office/drawing/2014/main" id="{D285CD92-C98F-4B8D-BFA8-1A2B7345BDC4}"/>
              </a:ext>
            </a:extLst>
          </p:cNvPr>
          <p:cNvPicPr>
            <a:picLocks noChangeAspect="1"/>
          </p:cNvPicPr>
          <p:nvPr/>
        </p:nvPicPr>
        <p:blipFill>
          <a:blip r:embed="rId4"/>
          <a:stretch>
            <a:fillRect/>
          </a:stretch>
        </p:blipFill>
        <p:spPr>
          <a:xfrm>
            <a:off x="2794522" y="5744098"/>
            <a:ext cx="480370" cy="480370"/>
          </a:xfrm>
          <a:prstGeom prst="rect">
            <a:avLst/>
          </a:prstGeom>
        </p:spPr>
      </p:pic>
      <p:pic>
        <p:nvPicPr>
          <p:cNvPr id="71" name="Picture 70">
            <a:extLst>
              <a:ext uri="{FF2B5EF4-FFF2-40B4-BE49-F238E27FC236}">
                <a16:creationId xmlns:a16="http://schemas.microsoft.com/office/drawing/2014/main" id="{D0DDF980-69F4-4F8B-8016-A91F55D7252C}"/>
              </a:ext>
            </a:extLst>
          </p:cNvPr>
          <p:cNvPicPr>
            <a:picLocks noChangeAspect="1"/>
          </p:cNvPicPr>
          <p:nvPr/>
        </p:nvPicPr>
        <p:blipFill>
          <a:blip r:embed="rId5"/>
          <a:stretch>
            <a:fillRect/>
          </a:stretch>
        </p:blipFill>
        <p:spPr>
          <a:xfrm>
            <a:off x="1448584" y="5722839"/>
            <a:ext cx="480370" cy="480370"/>
          </a:xfrm>
          <a:prstGeom prst="rect">
            <a:avLst/>
          </a:prstGeom>
        </p:spPr>
      </p:pic>
      <p:pic>
        <p:nvPicPr>
          <p:cNvPr id="72" name="Picture 71">
            <a:extLst>
              <a:ext uri="{FF2B5EF4-FFF2-40B4-BE49-F238E27FC236}">
                <a16:creationId xmlns:a16="http://schemas.microsoft.com/office/drawing/2014/main" id="{B3CFA23A-750B-43BA-963A-942AAB917A1E}"/>
              </a:ext>
            </a:extLst>
          </p:cNvPr>
          <p:cNvPicPr>
            <a:picLocks noChangeAspect="1"/>
          </p:cNvPicPr>
          <p:nvPr/>
        </p:nvPicPr>
        <p:blipFill>
          <a:blip r:embed="rId6"/>
          <a:stretch>
            <a:fillRect/>
          </a:stretch>
        </p:blipFill>
        <p:spPr>
          <a:xfrm>
            <a:off x="4118532" y="5733135"/>
            <a:ext cx="491334" cy="491334"/>
          </a:xfrm>
          <a:prstGeom prst="rect">
            <a:avLst/>
          </a:prstGeom>
        </p:spPr>
      </p:pic>
      <p:pic>
        <p:nvPicPr>
          <p:cNvPr id="73" name="Picture 72">
            <a:extLst>
              <a:ext uri="{FF2B5EF4-FFF2-40B4-BE49-F238E27FC236}">
                <a16:creationId xmlns:a16="http://schemas.microsoft.com/office/drawing/2014/main" id="{1BB3D691-AF20-4E94-BBCC-950FDD98DBFB}"/>
              </a:ext>
            </a:extLst>
          </p:cNvPr>
          <p:cNvPicPr>
            <a:picLocks noChangeAspect="1"/>
          </p:cNvPicPr>
          <p:nvPr/>
        </p:nvPicPr>
        <p:blipFill>
          <a:blip r:embed="rId7"/>
          <a:stretch>
            <a:fillRect/>
          </a:stretch>
        </p:blipFill>
        <p:spPr>
          <a:xfrm>
            <a:off x="8153341" y="5717356"/>
            <a:ext cx="491335" cy="491335"/>
          </a:xfrm>
          <a:prstGeom prst="rect">
            <a:avLst/>
          </a:prstGeom>
        </p:spPr>
      </p:pic>
      <p:pic>
        <p:nvPicPr>
          <p:cNvPr id="74" name="Picture 73">
            <a:extLst>
              <a:ext uri="{FF2B5EF4-FFF2-40B4-BE49-F238E27FC236}">
                <a16:creationId xmlns:a16="http://schemas.microsoft.com/office/drawing/2014/main" id="{5BBC8968-4482-4FBA-BF3B-F2469124BA17}"/>
              </a:ext>
            </a:extLst>
          </p:cNvPr>
          <p:cNvPicPr>
            <a:picLocks noChangeAspect="1"/>
          </p:cNvPicPr>
          <p:nvPr/>
        </p:nvPicPr>
        <p:blipFill>
          <a:blip r:embed="rId8"/>
          <a:stretch>
            <a:fillRect/>
          </a:stretch>
        </p:blipFill>
        <p:spPr>
          <a:xfrm>
            <a:off x="9523617" y="5712871"/>
            <a:ext cx="480370" cy="480370"/>
          </a:xfrm>
          <a:prstGeom prst="rect">
            <a:avLst/>
          </a:prstGeom>
        </p:spPr>
      </p:pic>
      <p:pic>
        <p:nvPicPr>
          <p:cNvPr id="75" name="Picture 74">
            <a:extLst>
              <a:ext uri="{FF2B5EF4-FFF2-40B4-BE49-F238E27FC236}">
                <a16:creationId xmlns:a16="http://schemas.microsoft.com/office/drawing/2014/main" id="{EE86EE2B-F8DB-4B0A-B6C9-DB70C5F17F00}"/>
              </a:ext>
            </a:extLst>
          </p:cNvPr>
          <p:cNvPicPr>
            <a:picLocks noChangeAspect="1"/>
          </p:cNvPicPr>
          <p:nvPr/>
        </p:nvPicPr>
        <p:blipFill>
          <a:blip r:embed="rId9"/>
          <a:stretch>
            <a:fillRect/>
          </a:stretch>
        </p:blipFill>
        <p:spPr>
          <a:xfrm>
            <a:off x="5464470" y="5722839"/>
            <a:ext cx="491335" cy="491335"/>
          </a:xfrm>
          <a:prstGeom prst="rect">
            <a:avLst/>
          </a:prstGeom>
        </p:spPr>
      </p:pic>
      <p:pic>
        <p:nvPicPr>
          <p:cNvPr id="76" name="Picture 75">
            <a:extLst>
              <a:ext uri="{FF2B5EF4-FFF2-40B4-BE49-F238E27FC236}">
                <a16:creationId xmlns:a16="http://schemas.microsoft.com/office/drawing/2014/main" id="{EF0BCF6E-A0FE-4BF9-AF9C-69FFBA3D4B46}"/>
              </a:ext>
            </a:extLst>
          </p:cNvPr>
          <p:cNvPicPr>
            <a:picLocks noChangeAspect="1"/>
          </p:cNvPicPr>
          <p:nvPr/>
        </p:nvPicPr>
        <p:blipFill>
          <a:blip r:embed="rId10"/>
          <a:stretch>
            <a:fillRect/>
          </a:stretch>
        </p:blipFill>
        <p:spPr>
          <a:xfrm>
            <a:off x="10834253" y="5686345"/>
            <a:ext cx="516864" cy="516864"/>
          </a:xfrm>
          <a:prstGeom prst="rect">
            <a:avLst/>
          </a:prstGeom>
        </p:spPr>
      </p:pic>
      <p:sp>
        <p:nvSpPr>
          <p:cNvPr id="77" name="TextBox 76">
            <a:extLst>
              <a:ext uri="{FF2B5EF4-FFF2-40B4-BE49-F238E27FC236}">
                <a16:creationId xmlns:a16="http://schemas.microsoft.com/office/drawing/2014/main" id="{835DA473-4B33-46E0-8588-F4205E1F92DF}"/>
              </a:ext>
            </a:extLst>
          </p:cNvPr>
          <p:cNvSpPr txBox="1"/>
          <p:nvPr/>
        </p:nvSpPr>
        <p:spPr>
          <a:xfrm>
            <a:off x="2437746" y="6197407"/>
            <a:ext cx="1211334" cy="430887"/>
          </a:xfrm>
          <a:prstGeom prst="rect">
            <a:avLst/>
          </a:prstGeom>
          <a:noFill/>
        </p:spPr>
        <p:txBody>
          <a:bodyPr wrap="square" rtlCol="0">
            <a:spAutoFit/>
          </a:bodyPr>
          <a:lstStyle/>
          <a:p>
            <a:pPr algn="ctr"/>
            <a:r>
              <a:rPr lang="en-GB" sz="1100" b="1" i="1" dirty="0"/>
              <a:t>Note: Damages through F.A.</a:t>
            </a:r>
          </a:p>
        </p:txBody>
      </p:sp>
    </p:spTree>
    <p:extLst>
      <p:ext uri="{BB962C8B-B14F-4D97-AF65-F5344CB8AC3E}">
        <p14:creationId xmlns:p14="http://schemas.microsoft.com/office/powerpoint/2010/main" val="14173631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35C956CA-A8FB-4F91-A258-FBE459CD9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EEBF4E73-1E5A-46FD-8F47-27006C7085C8}"/>
              </a:ext>
            </a:extLst>
          </p:cNvPr>
          <p:cNvPicPr>
            <a:picLocks noChangeAspect="1"/>
          </p:cNvPicPr>
          <p:nvPr/>
        </p:nvPicPr>
        <p:blipFill rotWithShape="1">
          <a:blip r:embed="rId2"/>
          <a:srcRect t="2248" r="-1" b="1091"/>
          <a:stretch/>
        </p:blipFill>
        <p:spPr>
          <a:xfrm>
            <a:off x="5546558" y="-1"/>
            <a:ext cx="6645441" cy="2391331"/>
          </a:xfrm>
          <a:prstGeom prst="rect">
            <a:avLst/>
          </a:prstGeom>
        </p:spPr>
      </p:pic>
      <p:pic>
        <p:nvPicPr>
          <p:cNvPr id="2050" name="Picture 2">
            <a:extLst>
              <a:ext uri="{FF2B5EF4-FFF2-40B4-BE49-F238E27FC236}">
                <a16:creationId xmlns:a16="http://schemas.microsoft.com/office/drawing/2014/main" id="{30B03FF9-61EA-42FF-9D61-AE8ABBC90F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9782"/>
          <a:stretch/>
        </p:blipFill>
        <p:spPr bwMode="auto">
          <a:xfrm>
            <a:off x="5546558" y="2391337"/>
            <a:ext cx="6645441" cy="4466657"/>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96F350-86E9-4994-A9F2-E5396AC7DF9F}"/>
              </a:ext>
            </a:extLst>
          </p:cNvPr>
          <p:cNvSpPr>
            <a:spLocks noGrp="1"/>
          </p:cNvSpPr>
          <p:nvPr>
            <p:ph type="ctrTitle"/>
          </p:nvPr>
        </p:nvSpPr>
        <p:spPr>
          <a:xfrm>
            <a:off x="1187668" y="910431"/>
            <a:ext cx="4641631" cy="1466455"/>
          </a:xfrm>
        </p:spPr>
        <p:txBody>
          <a:bodyPr vert="horz" lIns="91440" tIns="45720" rIns="91440" bIns="45720" rtlCol="0" anchor="b">
            <a:normAutofit/>
          </a:bodyPr>
          <a:lstStyle/>
          <a:p>
            <a:pPr algn="l"/>
            <a:r>
              <a:rPr lang="en-US" sz="4400" b="1" u="sng" kern="1200">
                <a:solidFill>
                  <a:schemeClr val="bg1"/>
                </a:solidFill>
                <a:latin typeface="+mj-lt"/>
                <a:ea typeface="+mj-ea"/>
                <a:cs typeface="+mj-cs"/>
              </a:rPr>
              <a:t>Cover</a:t>
            </a:r>
          </a:p>
        </p:txBody>
      </p:sp>
      <p:cxnSp>
        <p:nvCxnSpPr>
          <p:cNvPr id="75" name="Straight Connector 74">
            <a:extLst>
              <a:ext uri="{FF2B5EF4-FFF2-40B4-BE49-F238E27FC236}">
                <a16:creationId xmlns:a16="http://schemas.microsoft.com/office/drawing/2014/main" id="{967F2066-0253-4771-A5F6-68111E1FE8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87669" y="2397906"/>
            <a:ext cx="1100433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FC5C9526-77DC-45B6-85F3-92F7876631F4}"/>
              </a:ext>
            </a:extLst>
          </p:cNvPr>
          <p:cNvSpPr>
            <a:spLocks noGrp="1"/>
          </p:cNvSpPr>
          <p:nvPr>
            <p:ph type="subTitle" idx="1"/>
          </p:nvPr>
        </p:nvSpPr>
        <p:spPr>
          <a:xfrm>
            <a:off x="1187668" y="2492080"/>
            <a:ext cx="4641631" cy="3015849"/>
          </a:xfrm>
        </p:spPr>
        <p:txBody>
          <a:bodyPr vert="horz" lIns="91440" tIns="45720" rIns="91440" bIns="45720" rtlCol="0">
            <a:normAutofit/>
          </a:bodyPr>
          <a:lstStyle/>
          <a:p>
            <a:pPr algn="l"/>
            <a:r>
              <a:rPr lang="en-US" sz="1600" dirty="0">
                <a:solidFill>
                  <a:schemeClr val="bg1"/>
                </a:solidFill>
              </a:rPr>
              <a:t>Certain environmental features will reduce incoming ranged damage for squads standing inside it, such as craters and sandbags.</a:t>
            </a:r>
          </a:p>
          <a:p>
            <a:pPr indent="-228600" algn="l">
              <a:buFont typeface="Arial" panose="020B0604020202020204" pitchFamily="34" charset="0"/>
              <a:buChar char="•"/>
            </a:pPr>
            <a:endParaRPr lang="en-US" sz="1600" dirty="0">
              <a:solidFill>
                <a:schemeClr val="bg1"/>
              </a:solidFill>
            </a:endParaRPr>
          </a:p>
          <a:p>
            <a:pPr algn="l"/>
            <a:r>
              <a:rPr lang="en-US" sz="1600" dirty="0">
                <a:solidFill>
                  <a:schemeClr val="bg1"/>
                </a:solidFill>
              </a:rPr>
              <a:t>This adds a degree of strategy where the player must choose to fight or retreat to a position with cover in it.</a:t>
            </a:r>
          </a:p>
          <a:p>
            <a:pPr indent="-228600" algn="l">
              <a:buFont typeface="Arial" panose="020B0604020202020204" pitchFamily="34" charset="0"/>
              <a:buChar char="•"/>
            </a:pPr>
            <a:endParaRPr lang="en-US" sz="1600" dirty="0">
              <a:solidFill>
                <a:schemeClr val="bg1"/>
              </a:solidFill>
            </a:endParaRPr>
          </a:p>
          <a:p>
            <a:pPr algn="l"/>
            <a:r>
              <a:rPr lang="en-US" sz="1600" dirty="0">
                <a:solidFill>
                  <a:schemeClr val="bg1"/>
                </a:solidFill>
              </a:rPr>
              <a:t>As well as this, due to the subterranean life of the Daemons faction, their non-human units are de-buffed when in areas of brightness.</a:t>
            </a:r>
          </a:p>
        </p:txBody>
      </p:sp>
    </p:spTree>
    <p:extLst>
      <p:ext uri="{BB962C8B-B14F-4D97-AF65-F5344CB8AC3E}">
        <p14:creationId xmlns:p14="http://schemas.microsoft.com/office/powerpoint/2010/main" val="16505491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73C00A1-5D05-42B9-8BCF-65F70BB5A378}"/>
              </a:ext>
            </a:extLst>
          </p:cNvPr>
          <p:cNvSpPr>
            <a:spLocks noGrp="1"/>
          </p:cNvSpPr>
          <p:nvPr>
            <p:ph type="ctrTitle"/>
          </p:nvPr>
        </p:nvSpPr>
        <p:spPr>
          <a:xfrm>
            <a:off x="411480" y="987552"/>
            <a:ext cx="4485861" cy="1088136"/>
          </a:xfrm>
        </p:spPr>
        <p:txBody>
          <a:bodyPr vert="horz" lIns="91440" tIns="45720" rIns="91440" bIns="45720" rtlCol="0" anchor="b">
            <a:normAutofit/>
          </a:bodyPr>
          <a:lstStyle/>
          <a:p>
            <a:pPr algn="l"/>
            <a:r>
              <a:rPr lang="en-US" sz="3400" b="1" u="sng" dirty="0"/>
              <a:t>Tanks</a:t>
            </a:r>
          </a:p>
        </p:txBody>
      </p:sp>
      <p:sp>
        <p:nvSpPr>
          <p:cNvPr id="24" name="Rectangle 23">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6" name="Rectangle 25">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6" name="TextBox 5">
            <a:extLst>
              <a:ext uri="{FF2B5EF4-FFF2-40B4-BE49-F238E27FC236}">
                <a16:creationId xmlns:a16="http://schemas.microsoft.com/office/drawing/2014/main" id="{57189763-DCDE-443D-B134-76E77290C7DD}"/>
              </a:ext>
            </a:extLst>
          </p:cNvPr>
          <p:cNvSpPr txBox="1"/>
          <p:nvPr/>
        </p:nvSpPr>
        <p:spPr>
          <a:xfrm>
            <a:off x="411479" y="2688336"/>
            <a:ext cx="4498848" cy="3584448"/>
          </a:xfrm>
          <a:prstGeom prst="rect">
            <a:avLst/>
          </a:prstGeom>
        </p:spPr>
        <p:txBody>
          <a:bodyPr vert="horz" lIns="91440" tIns="45720" rIns="91440" bIns="45720" rtlCol="0" anchor="t">
            <a:normAutofit/>
          </a:bodyPr>
          <a:lstStyle/>
          <a:p>
            <a:pPr>
              <a:lnSpc>
                <a:spcPct val="90000"/>
              </a:lnSpc>
              <a:spcAft>
                <a:spcPts val="600"/>
              </a:spcAft>
            </a:pPr>
            <a:r>
              <a:rPr lang="en-US" sz="2000" dirty="0"/>
              <a:t>Unlike Infantry, Heavy Tanks do not use Health, instead they only use Fortified </a:t>
            </a:r>
            <a:r>
              <a:rPr lang="en-US" sz="2000" dirty="0" err="1"/>
              <a:t>Armour</a:t>
            </a:r>
            <a:r>
              <a:rPr lang="en-US" sz="2000" dirty="0"/>
              <a:t>. </a:t>
            </a:r>
          </a:p>
          <a:p>
            <a:pPr indent="-228600">
              <a:lnSpc>
                <a:spcPct val="90000"/>
              </a:lnSpc>
              <a:spcAft>
                <a:spcPts val="600"/>
              </a:spcAft>
              <a:buFont typeface="Arial" panose="020B0604020202020204" pitchFamily="34" charset="0"/>
              <a:buChar char="•"/>
            </a:pPr>
            <a:endParaRPr lang="en-US" sz="2000" dirty="0"/>
          </a:p>
          <a:p>
            <a:pPr>
              <a:lnSpc>
                <a:spcPct val="90000"/>
              </a:lnSpc>
              <a:spcAft>
                <a:spcPts val="600"/>
              </a:spcAft>
            </a:pPr>
            <a:r>
              <a:rPr lang="en-US" sz="2000" dirty="0"/>
              <a:t>This makes basic weapons rather ineffective against them, whilst anti-tank or explosive damage does much more damage</a:t>
            </a:r>
          </a:p>
        </p:txBody>
      </p:sp>
      <p:pic>
        <p:nvPicPr>
          <p:cNvPr id="5" name="Picture 4">
            <a:extLst>
              <a:ext uri="{FF2B5EF4-FFF2-40B4-BE49-F238E27FC236}">
                <a16:creationId xmlns:a16="http://schemas.microsoft.com/office/drawing/2014/main" id="{B76F5A7D-4550-430A-8E93-D46D491C0153}"/>
              </a:ext>
            </a:extLst>
          </p:cNvPr>
          <p:cNvPicPr>
            <a:picLocks noChangeAspect="1"/>
          </p:cNvPicPr>
          <p:nvPr/>
        </p:nvPicPr>
        <p:blipFill rotWithShape="1">
          <a:blip r:embed="rId2"/>
          <a:srcRect t="1124"/>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13662852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5D98F-8297-4369-BB31-7AF271BF0A2D}"/>
              </a:ext>
            </a:extLst>
          </p:cNvPr>
          <p:cNvSpPr>
            <a:spLocks noGrp="1"/>
          </p:cNvSpPr>
          <p:nvPr>
            <p:ph type="ctrTitle"/>
          </p:nvPr>
        </p:nvSpPr>
        <p:spPr>
          <a:xfrm>
            <a:off x="1524000" y="284163"/>
            <a:ext cx="9144000" cy="1036637"/>
          </a:xfrm>
        </p:spPr>
        <p:txBody>
          <a:bodyPr/>
          <a:lstStyle/>
          <a:p>
            <a:r>
              <a:rPr lang="en-GB" b="1" u="sng" dirty="0"/>
              <a:t>Morale and Panic</a:t>
            </a:r>
          </a:p>
        </p:txBody>
      </p:sp>
      <p:sp>
        <p:nvSpPr>
          <p:cNvPr id="3" name="Subtitle 2">
            <a:extLst>
              <a:ext uri="{FF2B5EF4-FFF2-40B4-BE49-F238E27FC236}">
                <a16:creationId xmlns:a16="http://schemas.microsoft.com/office/drawing/2014/main" id="{84FCE7B7-6DFB-4A86-8115-6611407484AE}"/>
              </a:ext>
            </a:extLst>
          </p:cNvPr>
          <p:cNvSpPr>
            <a:spLocks noGrp="1"/>
          </p:cNvSpPr>
          <p:nvPr>
            <p:ph type="subTitle" idx="1"/>
          </p:nvPr>
        </p:nvSpPr>
        <p:spPr>
          <a:xfrm>
            <a:off x="647700" y="2289175"/>
            <a:ext cx="5715000" cy="4102100"/>
          </a:xfrm>
        </p:spPr>
        <p:txBody>
          <a:bodyPr>
            <a:normAutofit/>
          </a:bodyPr>
          <a:lstStyle/>
          <a:p>
            <a:pPr algn="l"/>
            <a:r>
              <a:rPr lang="en-GB" sz="1800" dirty="0"/>
              <a:t>Most infantry units have morale</a:t>
            </a:r>
          </a:p>
          <a:p>
            <a:pPr algn="l"/>
            <a:r>
              <a:rPr lang="en-GB" sz="1800" dirty="0"/>
              <a:t>While in combat units take morale damage. </a:t>
            </a:r>
          </a:p>
          <a:p>
            <a:pPr algn="l"/>
            <a:r>
              <a:rPr lang="en-GB" sz="1800" dirty="0"/>
              <a:t>Certain weapons do much higher morale damage such as machine guns and flame weapons.</a:t>
            </a:r>
          </a:p>
          <a:p>
            <a:pPr algn="l"/>
            <a:r>
              <a:rPr lang="en-GB" sz="1800" dirty="0"/>
              <a:t>When morale gets low the unit gets Supressed, making them very slow and shoot slower. </a:t>
            </a:r>
          </a:p>
          <a:p>
            <a:pPr algn="l"/>
            <a:r>
              <a:rPr lang="en-GB" sz="1800" dirty="0"/>
              <a:t>If the unit does not have its suppression broken, it may choose to retreat back to the HQ.</a:t>
            </a:r>
          </a:p>
          <a:p>
            <a:pPr algn="l"/>
            <a:r>
              <a:rPr lang="en-GB" sz="1800" dirty="0"/>
              <a:t>Some evil units will get Enraged instead of retreating, which forces them to run forward and engage the closest unit in melee.</a:t>
            </a:r>
          </a:p>
          <a:p>
            <a:pPr algn="l"/>
            <a:r>
              <a:rPr lang="en-GB" sz="1800" dirty="0"/>
              <a:t>Uniquely, Daemons do not know fear or rage, and so do not use morale</a:t>
            </a:r>
          </a:p>
          <a:p>
            <a:pPr algn="l"/>
            <a:endParaRPr lang="en-GB" sz="1800" dirty="0"/>
          </a:p>
        </p:txBody>
      </p:sp>
      <p:pic>
        <p:nvPicPr>
          <p:cNvPr id="5" name="Picture 4">
            <a:extLst>
              <a:ext uri="{FF2B5EF4-FFF2-40B4-BE49-F238E27FC236}">
                <a16:creationId xmlns:a16="http://schemas.microsoft.com/office/drawing/2014/main" id="{E51B6CFB-B035-4748-B076-2FFEA98B1355}"/>
              </a:ext>
            </a:extLst>
          </p:cNvPr>
          <p:cNvPicPr>
            <a:picLocks noChangeAspect="1"/>
          </p:cNvPicPr>
          <p:nvPr/>
        </p:nvPicPr>
        <p:blipFill>
          <a:blip r:embed="rId2"/>
          <a:stretch>
            <a:fillRect/>
          </a:stretch>
        </p:blipFill>
        <p:spPr>
          <a:xfrm>
            <a:off x="6944113" y="1144555"/>
            <a:ext cx="5486401" cy="6858000"/>
          </a:xfrm>
          <a:prstGeom prst="rect">
            <a:avLst/>
          </a:prstGeom>
        </p:spPr>
      </p:pic>
    </p:spTree>
    <p:extLst>
      <p:ext uri="{BB962C8B-B14F-4D97-AF65-F5344CB8AC3E}">
        <p14:creationId xmlns:p14="http://schemas.microsoft.com/office/powerpoint/2010/main" val="26561426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5" name="Picture 4">
            <a:extLst>
              <a:ext uri="{FF2B5EF4-FFF2-40B4-BE49-F238E27FC236}">
                <a16:creationId xmlns:a16="http://schemas.microsoft.com/office/drawing/2014/main" id="{B1B7B89B-6964-4952-B3D7-A0C79B72B5DB}"/>
              </a:ext>
            </a:extLst>
          </p:cNvPr>
          <p:cNvPicPr>
            <a:picLocks noChangeAspect="1"/>
          </p:cNvPicPr>
          <p:nvPr/>
        </p:nvPicPr>
        <p:blipFill rotWithShape="1">
          <a:blip r:embed="rId2">
            <a:alphaModFix amt="60000"/>
          </a:blip>
          <a:srcRect t="13326" b="3649"/>
          <a:stretch/>
        </p:blipFill>
        <p:spPr>
          <a:xfrm>
            <a:off x="-1" y="10"/>
            <a:ext cx="12192001" cy="6857990"/>
          </a:xfrm>
          <a:prstGeom prst="rect">
            <a:avLst/>
          </a:prstGeom>
        </p:spPr>
      </p:pic>
      <p:sp>
        <p:nvSpPr>
          <p:cNvPr id="2" name="Title 1">
            <a:extLst>
              <a:ext uri="{FF2B5EF4-FFF2-40B4-BE49-F238E27FC236}">
                <a16:creationId xmlns:a16="http://schemas.microsoft.com/office/drawing/2014/main" id="{E44A74B4-9E4D-4D3E-B7BB-B65BEF77BF11}"/>
              </a:ext>
            </a:extLst>
          </p:cNvPr>
          <p:cNvSpPr>
            <a:spLocks noGrp="1"/>
          </p:cNvSpPr>
          <p:nvPr>
            <p:ph type="ctrTitle"/>
          </p:nvPr>
        </p:nvSpPr>
        <p:spPr>
          <a:xfrm>
            <a:off x="7568848" y="276225"/>
            <a:ext cx="3080069" cy="799963"/>
          </a:xfrm>
        </p:spPr>
        <p:txBody>
          <a:bodyPr>
            <a:normAutofit fontScale="90000"/>
          </a:bodyPr>
          <a:lstStyle/>
          <a:p>
            <a:r>
              <a:rPr lang="en-GB" sz="5200" b="1" u="sng" dirty="0">
                <a:solidFill>
                  <a:srgbClr val="FFFFFF"/>
                </a:solidFill>
              </a:rPr>
              <a:t>Retreat!</a:t>
            </a:r>
          </a:p>
        </p:txBody>
      </p:sp>
      <p:sp>
        <p:nvSpPr>
          <p:cNvPr id="3" name="Subtitle 2">
            <a:extLst>
              <a:ext uri="{FF2B5EF4-FFF2-40B4-BE49-F238E27FC236}">
                <a16:creationId xmlns:a16="http://schemas.microsoft.com/office/drawing/2014/main" id="{2B75FEBF-F2D7-4DC3-B527-1D6E05C6C4B7}"/>
              </a:ext>
            </a:extLst>
          </p:cNvPr>
          <p:cNvSpPr>
            <a:spLocks noGrp="1"/>
          </p:cNvSpPr>
          <p:nvPr>
            <p:ph type="subTitle" idx="1"/>
          </p:nvPr>
        </p:nvSpPr>
        <p:spPr>
          <a:xfrm>
            <a:off x="6486525" y="1162049"/>
            <a:ext cx="5514976" cy="3648075"/>
          </a:xfrm>
        </p:spPr>
        <p:txBody>
          <a:bodyPr>
            <a:normAutofit/>
          </a:bodyPr>
          <a:lstStyle/>
          <a:p>
            <a:pPr algn="l"/>
            <a:r>
              <a:rPr lang="en-GB" sz="1600" dirty="0">
                <a:solidFill>
                  <a:srgbClr val="FFFFFF"/>
                </a:solidFill>
              </a:rPr>
              <a:t>Most infantry units can be retreated, this can be a small retreat or a full retreat.</a:t>
            </a:r>
          </a:p>
          <a:p>
            <a:pPr algn="l"/>
            <a:r>
              <a:rPr lang="en-GB" sz="1600" dirty="0">
                <a:solidFill>
                  <a:srgbClr val="FFFFFF"/>
                </a:solidFill>
              </a:rPr>
              <a:t>While retreating units take much less damage and run faster, but can’t be controlled.</a:t>
            </a:r>
          </a:p>
          <a:p>
            <a:pPr algn="l"/>
            <a:r>
              <a:rPr lang="en-GB" sz="1600" dirty="0">
                <a:solidFill>
                  <a:srgbClr val="FFFFFF"/>
                </a:solidFill>
              </a:rPr>
              <a:t>A small retreat acts like an ability, you target where you want them to run in a short area and they’ll go to it with the bonuses. This has a cooldown so you cannot keep using it all the time. Small retreat must be done in the direction of the HQ! Small retreat is good to return to a defensible location, as in war the person who chooses the field of battle wins.</a:t>
            </a:r>
          </a:p>
          <a:p>
            <a:pPr algn="l"/>
            <a:r>
              <a:rPr lang="en-GB" sz="1600" dirty="0">
                <a:solidFill>
                  <a:srgbClr val="FFFFFF"/>
                </a:solidFill>
              </a:rPr>
              <a:t>A full retreat makes the squad run back to the HQ building. This is good when you need to run away completely. This is good if the unit is about to be destroyed and needs to be withdrawn completely.</a:t>
            </a:r>
          </a:p>
        </p:txBody>
      </p:sp>
    </p:spTree>
    <p:extLst>
      <p:ext uri="{BB962C8B-B14F-4D97-AF65-F5344CB8AC3E}">
        <p14:creationId xmlns:p14="http://schemas.microsoft.com/office/powerpoint/2010/main" val="13896706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6F350-86E9-4994-A9F2-E5396AC7DF9F}"/>
              </a:ext>
            </a:extLst>
          </p:cNvPr>
          <p:cNvSpPr>
            <a:spLocks noGrp="1"/>
          </p:cNvSpPr>
          <p:nvPr>
            <p:ph type="ctrTitle"/>
          </p:nvPr>
        </p:nvSpPr>
        <p:spPr>
          <a:xfrm>
            <a:off x="-642" y="1104900"/>
            <a:ext cx="3571875" cy="1468156"/>
          </a:xfrm>
        </p:spPr>
        <p:txBody>
          <a:bodyPr>
            <a:normAutofit/>
          </a:bodyPr>
          <a:lstStyle/>
          <a:p>
            <a:r>
              <a:rPr lang="en-GB" sz="4400" b="1" u="sng" dirty="0"/>
              <a:t>Jumping and Teleporting</a:t>
            </a:r>
          </a:p>
        </p:txBody>
      </p:sp>
      <p:sp>
        <p:nvSpPr>
          <p:cNvPr id="3" name="Subtitle 2">
            <a:extLst>
              <a:ext uri="{FF2B5EF4-FFF2-40B4-BE49-F238E27FC236}">
                <a16:creationId xmlns:a16="http://schemas.microsoft.com/office/drawing/2014/main" id="{FC5C9526-77DC-45B6-85F3-92F7876631F4}"/>
              </a:ext>
            </a:extLst>
          </p:cNvPr>
          <p:cNvSpPr>
            <a:spLocks noGrp="1"/>
          </p:cNvSpPr>
          <p:nvPr>
            <p:ph type="subTitle" idx="1"/>
          </p:nvPr>
        </p:nvSpPr>
        <p:spPr>
          <a:xfrm>
            <a:off x="151758" y="3011206"/>
            <a:ext cx="3419475" cy="3075269"/>
          </a:xfrm>
        </p:spPr>
        <p:txBody>
          <a:bodyPr>
            <a:normAutofit/>
          </a:bodyPr>
          <a:lstStyle/>
          <a:p>
            <a:pPr algn="l"/>
            <a:r>
              <a:rPr lang="en-GB" sz="2000" dirty="0"/>
              <a:t>Certain units can gain abilities to jump over impassable terrain, or teleport over it. This can even be combed with special abilities to impact the field when the unit lands.</a:t>
            </a:r>
          </a:p>
          <a:p>
            <a:pPr algn="l"/>
            <a:r>
              <a:rPr lang="en-GB" sz="2000" dirty="0"/>
              <a:t>This is useful for flanking enemy positions, or retreating from unfavourable engagements.</a:t>
            </a:r>
          </a:p>
        </p:txBody>
      </p:sp>
      <p:pic>
        <p:nvPicPr>
          <p:cNvPr id="7" name="Picture 6">
            <a:extLst>
              <a:ext uri="{FF2B5EF4-FFF2-40B4-BE49-F238E27FC236}">
                <a16:creationId xmlns:a16="http://schemas.microsoft.com/office/drawing/2014/main" id="{1B73AFFB-3444-4E60-B40D-0A1C9A11359E}"/>
              </a:ext>
            </a:extLst>
          </p:cNvPr>
          <p:cNvPicPr>
            <a:picLocks noChangeAspect="1"/>
          </p:cNvPicPr>
          <p:nvPr/>
        </p:nvPicPr>
        <p:blipFill>
          <a:blip r:embed="rId2"/>
          <a:stretch>
            <a:fillRect/>
          </a:stretch>
        </p:blipFill>
        <p:spPr>
          <a:xfrm>
            <a:off x="3783252" y="0"/>
            <a:ext cx="8490500" cy="6924675"/>
          </a:xfrm>
          <a:prstGeom prst="rect">
            <a:avLst/>
          </a:prstGeom>
        </p:spPr>
      </p:pic>
    </p:spTree>
    <p:extLst>
      <p:ext uri="{BB962C8B-B14F-4D97-AF65-F5344CB8AC3E}">
        <p14:creationId xmlns:p14="http://schemas.microsoft.com/office/powerpoint/2010/main" val="26760236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A3B1A-42DA-4FA4-82D8-D781075530B4}"/>
              </a:ext>
            </a:extLst>
          </p:cNvPr>
          <p:cNvSpPr>
            <a:spLocks noGrp="1"/>
          </p:cNvSpPr>
          <p:nvPr>
            <p:ph type="ctrTitle"/>
          </p:nvPr>
        </p:nvSpPr>
        <p:spPr>
          <a:xfrm>
            <a:off x="1524000" y="246063"/>
            <a:ext cx="9144000" cy="935037"/>
          </a:xfrm>
        </p:spPr>
        <p:txBody>
          <a:bodyPr/>
          <a:lstStyle/>
          <a:p>
            <a:r>
              <a:rPr lang="en-GB" b="1" u="sng" dirty="0"/>
              <a:t>RPG Elements</a:t>
            </a:r>
          </a:p>
        </p:txBody>
      </p:sp>
      <p:sp>
        <p:nvSpPr>
          <p:cNvPr id="3" name="Subtitle 2">
            <a:extLst>
              <a:ext uri="{FF2B5EF4-FFF2-40B4-BE49-F238E27FC236}">
                <a16:creationId xmlns:a16="http://schemas.microsoft.com/office/drawing/2014/main" id="{81D10BC2-2778-41D8-AFA9-ED28A5DA2735}"/>
              </a:ext>
            </a:extLst>
          </p:cNvPr>
          <p:cNvSpPr>
            <a:spLocks noGrp="1"/>
          </p:cNvSpPr>
          <p:nvPr>
            <p:ph type="subTitle" idx="1"/>
          </p:nvPr>
        </p:nvSpPr>
        <p:spPr>
          <a:xfrm>
            <a:off x="8412529" y="4455144"/>
            <a:ext cx="2403630" cy="1653914"/>
          </a:xfrm>
        </p:spPr>
        <p:txBody>
          <a:bodyPr>
            <a:normAutofit fontScale="92500" lnSpcReduction="10000"/>
          </a:bodyPr>
          <a:lstStyle/>
          <a:p>
            <a:pPr algn="l"/>
            <a:r>
              <a:rPr lang="en-GB" sz="1800" dirty="0"/>
              <a:t>Looting: Dead enemies can be looted to gain money, and a chance to find a rare weapon. Rare loot can be equipped to the looting squad to improve their stats.</a:t>
            </a:r>
          </a:p>
        </p:txBody>
      </p:sp>
      <p:pic>
        <p:nvPicPr>
          <p:cNvPr id="4098" name="Picture 2">
            <a:extLst>
              <a:ext uri="{FF2B5EF4-FFF2-40B4-BE49-F238E27FC236}">
                <a16:creationId xmlns:a16="http://schemas.microsoft.com/office/drawing/2014/main" id="{24099E71-F233-45A4-A167-97EDE0836FA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818" t="1601" r="11455" b="29009"/>
          <a:stretch/>
        </p:blipFill>
        <p:spPr bwMode="auto">
          <a:xfrm>
            <a:off x="5106584" y="3998545"/>
            <a:ext cx="2518402" cy="163696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E9DC176B-E250-40FB-80AC-0F5A2A55E8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3797" y="1463841"/>
            <a:ext cx="2114616" cy="1591469"/>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B5F50B3A-3AD9-4B78-AED6-984B8B7D9FE6}"/>
              </a:ext>
            </a:extLst>
          </p:cNvPr>
          <p:cNvSpPr txBox="1">
            <a:spLocks/>
          </p:cNvSpPr>
          <p:nvPr/>
        </p:nvSpPr>
        <p:spPr>
          <a:xfrm>
            <a:off x="4951840" y="5687867"/>
            <a:ext cx="2675085" cy="1077529"/>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800" dirty="0"/>
              <a:t>Accuracy: Weapons can miss (0 damage) or graze (reduced damage), F.A. increase chance of graze.</a:t>
            </a:r>
          </a:p>
          <a:p>
            <a:pPr algn="l"/>
            <a:endParaRPr lang="en-GB" sz="1800" dirty="0"/>
          </a:p>
        </p:txBody>
      </p:sp>
      <p:sp>
        <p:nvSpPr>
          <p:cNvPr id="7" name="Subtitle 2">
            <a:extLst>
              <a:ext uri="{FF2B5EF4-FFF2-40B4-BE49-F238E27FC236}">
                <a16:creationId xmlns:a16="http://schemas.microsoft.com/office/drawing/2014/main" id="{CFD11607-3F18-438F-A252-709D52BB305B}"/>
              </a:ext>
            </a:extLst>
          </p:cNvPr>
          <p:cNvSpPr txBox="1">
            <a:spLocks/>
          </p:cNvSpPr>
          <p:nvPr/>
        </p:nvSpPr>
        <p:spPr>
          <a:xfrm>
            <a:off x="5306748" y="3062888"/>
            <a:ext cx="2308713" cy="1022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800" dirty="0"/>
              <a:t>Critical hits: Weapons have a chance to deal bonus damage.</a:t>
            </a:r>
          </a:p>
          <a:p>
            <a:pPr algn="l"/>
            <a:endParaRPr lang="en-GB" sz="1800" dirty="0"/>
          </a:p>
          <a:p>
            <a:pPr algn="l"/>
            <a:endParaRPr lang="en-GB" sz="1800" dirty="0"/>
          </a:p>
        </p:txBody>
      </p:sp>
      <p:pic>
        <p:nvPicPr>
          <p:cNvPr id="4102" name="Picture 6">
            <a:extLst>
              <a:ext uri="{FF2B5EF4-FFF2-40B4-BE49-F238E27FC236}">
                <a16:creationId xmlns:a16="http://schemas.microsoft.com/office/drawing/2014/main" id="{9C9EAE0E-A556-4E47-B38A-056577F6F8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6461" y="2348803"/>
            <a:ext cx="2575825" cy="1839230"/>
          </a:xfrm>
          <a:prstGeom prst="rect">
            <a:avLst/>
          </a:prstGeom>
          <a:noFill/>
          <a:extLst>
            <a:ext uri="{909E8E84-426E-40DD-AFC4-6F175D3DCCD1}">
              <a14:hiddenFill xmlns:a14="http://schemas.microsoft.com/office/drawing/2010/main">
                <a:solidFill>
                  <a:srgbClr val="FFFFFF"/>
                </a:solidFill>
              </a14:hiddenFill>
            </a:ext>
          </a:extLst>
        </p:spPr>
      </p:pic>
      <p:sp>
        <p:nvSpPr>
          <p:cNvPr id="9" name="Subtitle 2">
            <a:extLst>
              <a:ext uri="{FF2B5EF4-FFF2-40B4-BE49-F238E27FC236}">
                <a16:creationId xmlns:a16="http://schemas.microsoft.com/office/drawing/2014/main" id="{2060E784-2530-438F-A75D-41DAD3C0752F}"/>
              </a:ext>
            </a:extLst>
          </p:cNvPr>
          <p:cNvSpPr txBox="1">
            <a:spLocks/>
          </p:cNvSpPr>
          <p:nvPr/>
        </p:nvSpPr>
        <p:spPr>
          <a:xfrm>
            <a:off x="1840763" y="4216258"/>
            <a:ext cx="2973672" cy="18928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800" dirty="0"/>
              <a:t>XP: Killing enemy units grant XP to the fighting units. After a certain amount of XP has been accumulated units Level up. Levelling up increases stats.</a:t>
            </a:r>
          </a:p>
          <a:p>
            <a:pPr algn="l"/>
            <a:endParaRPr lang="en-GB" sz="1800" dirty="0"/>
          </a:p>
          <a:p>
            <a:pPr algn="l"/>
            <a:endParaRPr lang="en-GB" sz="1800" dirty="0"/>
          </a:p>
        </p:txBody>
      </p:sp>
      <p:pic>
        <p:nvPicPr>
          <p:cNvPr id="4104" name="Picture 8">
            <a:extLst>
              <a:ext uri="{FF2B5EF4-FFF2-40B4-BE49-F238E27FC236}">
                <a16:creationId xmlns:a16="http://schemas.microsoft.com/office/drawing/2014/main" id="{4814F082-E301-45F1-9B32-CC5840E329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2875" y="2392570"/>
            <a:ext cx="2513284" cy="206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061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7BDB7C2-46E1-4E59-819E-1F52074C98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73" r="2" b="2"/>
          <a:stretch/>
        </p:blipFill>
        <p:spPr bwMode="auto">
          <a:xfrm>
            <a:off x="6015107" y="-1"/>
            <a:ext cx="6176895" cy="29379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7618ABF-68EC-4793-9E0B-0EE713B1FD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12761"/>
          <a:stretch/>
        </p:blipFill>
        <p:spPr bwMode="auto">
          <a:xfrm>
            <a:off x="4203638" y="2937953"/>
            <a:ext cx="7988360" cy="3920047"/>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Shape 72">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Shape 74">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21BCCE8-DCBA-48DE-9B00-2D99632186EA}"/>
              </a:ext>
            </a:extLst>
          </p:cNvPr>
          <p:cNvSpPr>
            <a:spLocks noGrp="1"/>
          </p:cNvSpPr>
          <p:nvPr>
            <p:ph type="ctrTitle"/>
          </p:nvPr>
        </p:nvSpPr>
        <p:spPr>
          <a:xfrm>
            <a:off x="804672" y="365125"/>
            <a:ext cx="5266155" cy="1325563"/>
          </a:xfrm>
        </p:spPr>
        <p:txBody>
          <a:bodyPr vert="horz" lIns="91440" tIns="45720" rIns="91440" bIns="45720" rtlCol="0" anchor="ctr">
            <a:normAutofit/>
          </a:bodyPr>
          <a:lstStyle/>
          <a:p>
            <a:pPr algn="l"/>
            <a:r>
              <a:rPr lang="en-US" sz="4400" b="1" u="sng" kern="1200">
                <a:solidFill>
                  <a:schemeClr val="tx1"/>
                </a:solidFill>
                <a:latin typeface="+mj-lt"/>
                <a:ea typeface="+mj-ea"/>
                <a:cs typeface="+mj-cs"/>
              </a:rPr>
              <a:t>Abilities</a:t>
            </a:r>
          </a:p>
        </p:txBody>
      </p:sp>
      <p:sp>
        <p:nvSpPr>
          <p:cNvPr id="3" name="Subtitle 2">
            <a:extLst>
              <a:ext uri="{FF2B5EF4-FFF2-40B4-BE49-F238E27FC236}">
                <a16:creationId xmlns:a16="http://schemas.microsoft.com/office/drawing/2014/main" id="{91BD4E44-B605-49FB-B306-63C6AFFC73AA}"/>
              </a:ext>
            </a:extLst>
          </p:cNvPr>
          <p:cNvSpPr>
            <a:spLocks noGrp="1"/>
          </p:cNvSpPr>
          <p:nvPr>
            <p:ph type="subTitle" idx="1"/>
          </p:nvPr>
        </p:nvSpPr>
        <p:spPr>
          <a:xfrm>
            <a:off x="804672" y="2022601"/>
            <a:ext cx="3941499" cy="4154361"/>
          </a:xfrm>
        </p:spPr>
        <p:txBody>
          <a:bodyPr vert="horz" lIns="91440" tIns="45720" rIns="91440" bIns="45720" rtlCol="0">
            <a:normAutofit/>
          </a:bodyPr>
          <a:lstStyle/>
          <a:p>
            <a:pPr algn="l"/>
            <a:r>
              <a:rPr lang="en-US" sz="1700" dirty="0"/>
              <a:t>Most units will have more than 1 ability</a:t>
            </a:r>
          </a:p>
          <a:p>
            <a:pPr algn="l"/>
            <a:r>
              <a:rPr lang="en-US" sz="1700" dirty="0"/>
              <a:t>Abilities include passive (always on) and activatable abilities</a:t>
            </a:r>
          </a:p>
          <a:p>
            <a:pPr algn="l"/>
            <a:r>
              <a:rPr lang="en-US" sz="1700" dirty="0"/>
              <a:t>These might do many things, damage the enemy, throw them, heal allies, or even throw your own troops</a:t>
            </a:r>
          </a:p>
          <a:p>
            <a:pPr algn="l"/>
            <a:r>
              <a:rPr lang="en-US" sz="1700" dirty="0"/>
              <a:t>As well, some abilities can be used to increase stats such as speed, damage, mass and health</a:t>
            </a:r>
          </a:p>
          <a:p>
            <a:pPr algn="l"/>
            <a:r>
              <a:rPr lang="en-US" sz="1700" dirty="0"/>
              <a:t>You can also hold shift to use an alternative version of some abilities, for example an ability to throw an enemy may be used alternatively to throw your own troops to safety, or closer to engage in melee</a:t>
            </a:r>
          </a:p>
        </p:txBody>
      </p:sp>
    </p:spTree>
    <p:extLst>
      <p:ext uri="{BB962C8B-B14F-4D97-AF65-F5344CB8AC3E}">
        <p14:creationId xmlns:p14="http://schemas.microsoft.com/office/powerpoint/2010/main" val="3215396434"/>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8CBE0-9B0B-404A-8A5C-EAB79AB7A4B4}"/>
              </a:ext>
            </a:extLst>
          </p:cNvPr>
          <p:cNvSpPr>
            <a:spLocks noGrp="1"/>
          </p:cNvSpPr>
          <p:nvPr>
            <p:ph type="ctrTitle"/>
          </p:nvPr>
        </p:nvSpPr>
        <p:spPr>
          <a:xfrm>
            <a:off x="1524000" y="325438"/>
            <a:ext cx="9144000" cy="858837"/>
          </a:xfrm>
        </p:spPr>
        <p:txBody>
          <a:bodyPr>
            <a:normAutofit fontScale="90000"/>
          </a:bodyPr>
          <a:lstStyle/>
          <a:p>
            <a:r>
              <a:rPr lang="en-GB" b="1" u="sng" dirty="0"/>
              <a:t>Resources</a:t>
            </a:r>
          </a:p>
        </p:txBody>
      </p:sp>
      <p:sp>
        <p:nvSpPr>
          <p:cNvPr id="3" name="Subtitle 2">
            <a:extLst>
              <a:ext uri="{FF2B5EF4-FFF2-40B4-BE49-F238E27FC236}">
                <a16:creationId xmlns:a16="http://schemas.microsoft.com/office/drawing/2014/main" id="{FD0EE3A4-CCAE-49F0-8394-FC29352C7F01}"/>
              </a:ext>
            </a:extLst>
          </p:cNvPr>
          <p:cNvSpPr>
            <a:spLocks noGrp="1"/>
          </p:cNvSpPr>
          <p:nvPr>
            <p:ph type="subTitle" idx="1"/>
          </p:nvPr>
        </p:nvSpPr>
        <p:spPr>
          <a:xfrm>
            <a:off x="2578056" y="1574800"/>
            <a:ext cx="5473201" cy="4891087"/>
          </a:xfrm>
        </p:spPr>
        <p:txBody>
          <a:bodyPr>
            <a:normAutofit/>
          </a:bodyPr>
          <a:lstStyle/>
          <a:p>
            <a:pPr algn="l">
              <a:lnSpc>
                <a:spcPct val="100000"/>
              </a:lnSpc>
            </a:pPr>
            <a:endParaRPr lang="en-GB" sz="2000" dirty="0"/>
          </a:p>
          <a:p>
            <a:pPr algn="l">
              <a:lnSpc>
                <a:spcPct val="100000"/>
              </a:lnSpc>
            </a:pPr>
            <a:r>
              <a:rPr lang="en-GB" sz="2000" dirty="0"/>
              <a:t>Primary Resource – ‘Minerals’: Every unit costs minerals to produce</a:t>
            </a:r>
          </a:p>
          <a:p>
            <a:pPr algn="l">
              <a:lnSpc>
                <a:spcPct val="100000"/>
              </a:lnSpc>
            </a:pPr>
            <a:r>
              <a:rPr lang="en-GB" sz="2000" dirty="0">
                <a:solidFill>
                  <a:srgbClr val="FF0000"/>
                </a:solidFill>
                <a:effectLst>
                  <a:outerShdw blurRad="38100" dist="38100" dir="2700000" algn="tl">
                    <a:srgbClr val="000000">
                      <a:alpha val="43137"/>
                    </a:srgbClr>
                  </a:outerShdw>
                </a:effectLst>
              </a:rPr>
              <a:t> -- COMMON</a:t>
            </a:r>
          </a:p>
          <a:p>
            <a:pPr algn="l">
              <a:lnSpc>
                <a:spcPct val="100000"/>
              </a:lnSpc>
            </a:pPr>
            <a:endParaRPr lang="en-GB" sz="2000" dirty="0"/>
          </a:p>
          <a:p>
            <a:pPr algn="l">
              <a:lnSpc>
                <a:spcPct val="100000"/>
              </a:lnSpc>
            </a:pPr>
            <a:r>
              <a:rPr lang="en-GB" sz="2000" dirty="0"/>
              <a:t>Secondary Resource – ‘Energy’: High-tier units, especially vehicles, cost energy to produce</a:t>
            </a:r>
          </a:p>
          <a:p>
            <a:pPr algn="l">
              <a:lnSpc>
                <a:spcPct val="100000"/>
              </a:lnSpc>
            </a:pPr>
            <a:r>
              <a:rPr lang="en-GB" sz="2000" dirty="0">
                <a:solidFill>
                  <a:srgbClr val="0070C0"/>
                </a:solidFill>
                <a:effectLst>
                  <a:outerShdw blurRad="38100" dist="38100" dir="2700000" algn="tl">
                    <a:srgbClr val="000000">
                      <a:alpha val="43137"/>
                    </a:srgbClr>
                  </a:outerShdw>
                </a:effectLst>
              </a:rPr>
              <a:t> -- RARE</a:t>
            </a:r>
          </a:p>
          <a:p>
            <a:pPr algn="l">
              <a:lnSpc>
                <a:spcPct val="100000"/>
              </a:lnSpc>
            </a:pPr>
            <a:endParaRPr lang="en-GB" sz="2000" dirty="0"/>
          </a:p>
          <a:p>
            <a:pPr algn="l">
              <a:lnSpc>
                <a:spcPct val="100000"/>
              </a:lnSpc>
            </a:pPr>
            <a:r>
              <a:rPr lang="en-GB" sz="2000" dirty="0"/>
              <a:t>Global Ability Resource – ‘Strategic Resource’: Used to cast a few specific devastating abilities</a:t>
            </a:r>
          </a:p>
          <a:p>
            <a:pPr algn="l">
              <a:lnSpc>
                <a:spcPct val="100000"/>
              </a:lnSpc>
            </a:pPr>
            <a:r>
              <a:rPr lang="en-GB" sz="2000" dirty="0">
                <a:solidFill>
                  <a:srgbClr val="FFC000"/>
                </a:solidFill>
                <a:effectLst>
                  <a:outerShdw blurRad="38100" dist="38100" dir="2700000" algn="tl">
                    <a:srgbClr val="000000">
                      <a:alpha val="43137"/>
                    </a:srgbClr>
                  </a:outerShdw>
                </a:effectLst>
              </a:rPr>
              <a:t> -- SUPER RARE!</a:t>
            </a:r>
          </a:p>
        </p:txBody>
      </p:sp>
      <p:pic>
        <p:nvPicPr>
          <p:cNvPr id="5" name="Picture 4">
            <a:extLst>
              <a:ext uri="{FF2B5EF4-FFF2-40B4-BE49-F238E27FC236}">
                <a16:creationId xmlns:a16="http://schemas.microsoft.com/office/drawing/2014/main" id="{0FA68E4C-67A3-4B47-89E6-84A41C629983}"/>
              </a:ext>
            </a:extLst>
          </p:cNvPr>
          <p:cNvPicPr>
            <a:picLocks noChangeAspect="1"/>
          </p:cNvPicPr>
          <p:nvPr/>
        </p:nvPicPr>
        <p:blipFill>
          <a:blip r:embed="rId2"/>
          <a:stretch>
            <a:fillRect/>
          </a:stretch>
        </p:blipFill>
        <p:spPr>
          <a:xfrm>
            <a:off x="7960854" y="1318021"/>
            <a:ext cx="1839712" cy="1737505"/>
          </a:xfrm>
          <a:prstGeom prst="rect">
            <a:avLst/>
          </a:prstGeom>
        </p:spPr>
      </p:pic>
      <p:pic>
        <p:nvPicPr>
          <p:cNvPr id="9" name="Picture 8">
            <a:extLst>
              <a:ext uri="{FF2B5EF4-FFF2-40B4-BE49-F238E27FC236}">
                <a16:creationId xmlns:a16="http://schemas.microsoft.com/office/drawing/2014/main" id="{FF24C07E-8F01-4FB4-8D0F-A340AC41E31A}"/>
              </a:ext>
            </a:extLst>
          </p:cNvPr>
          <p:cNvPicPr>
            <a:picLocks noChangeAspect="1"/>
          </p:cNvPicPr>
          <p:nvPr/>
        </p:nvPicPr>
        <p:blipFill>
          <a:blip r:embed="rId3"/>
          <a:stretch>
            <a:fillRect/>
          </a:stretch>
        </p:blipFill>
        <p:spPr>
          <a:xfrm>
            <a:off x="7973709" y="2933722"/>
            <a:ext cx="1881100" cy="1737505"/>
          </a:xfrm>
          <a:prstGeom prst="rect">
            <a:avLst/>
          </a:prstGeom>
        </p:spPr>
      </p:pic>
      <p:pic>
        <p:nvPicPr>
          <p:cNvPr id="11" name="Picture 10">
            <a:extLst>
              <a:ext uri="{FF2B5EF4-FFF2-40B4-BE49-F238E27FC236}">
                <a16:creationId xmlns:a16="http://schemas.microsoft.com/office/drawing/2014/main" id="{6C2E6E27-0536-4948-8382-CB6B8E07D82F}"/>
              </a:ext>
            </a:extLst>
          </p:cNvPr>
          <p:cNvPicPr>
            <a:picLocks noChangeAspect="1"/>
          </p:cNvPicPr>
          <p:nvPr/>
        </p:nvPicPr>
        <p:blipFill>
          <a:blip r:embed="rId4"/>
          <a:stretch>
            <a:fillRect/>
          </a:stretch>
        </p:blipFill>
        <p:spPr>
          <a:xfrm>
            <a:off x="8051257" y="4795057"/>
            <a:ext cx="1931279" cy="1737505"/>
          </a:xfrm>
          <a:prstGeom prst="rect">
            <a:avLst/>
          </a:prstGeom>
        </p:spPr>
      </p:pic>
    </p:spTree>
    <p:extLst>
      <p:ext uri="{BB962C8B-B14F-4D97-AF65-F5344CB8AC3E}">
        <p14:creationId xmlns:p14="http://schemas.microsoft.com/office/powerpoint/2010/main" val="1509029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B234A3DD-923D-4166-8B19-7DD58990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CA0A05FF-4BA9-494B-9164-2AD5AB36B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0"/>
            <a:ext cx="10086973" cy="6858958"/>
          </a:xfrm>
          <a:custGeom>
            <a:avLst/>
            <a:gdLst>
              <a:gd name="connsiteX0" fmla="*/ 2008921 w 10086973"/>
              <a:gd name="connsiteY0" fmla="*/ 0 h 6858958"/>
              <a:gd name="connsiteX1" fmla="*/ 5838793 w 10086973"/>
              <a:gd name="connsiteY1" fmla="*/ 0 h 6858958"/>
              <a:gd name="connsiteX2" fmla="*/ 6905021 w 10086973"/>
              <a:gd name="connsiteY2" fmla="*/ 0 h 6858958"/>
              <a:gd name="connsiteX3" fmla="*/ 6910598 w 10086973"/>
              <a:gd name="connsiteY3" fmla="*/ 0 h 6858958"/>
              <a:gd name="connsiteX4" fmla="*/ 10086973 w 10086973"/>
              <a:gd name="connsiteY4" fmla="*/ 6858478 h 6858958"/>
              <a:gd name="connsiteX5" fmla="*/ 9324755 w 10086973"/>
              <a:gd name="connsiteY5" fmla="*/ 6858478 h 6858958"/>
              <a:gd name="connsiteX6" fmla="*/ 9324977 w 10086973"/>
              <a:gd name="connsiteY6" fmla="*/ 6858957 h 6858958"/>
              <a:gd name="connsiteX7" fmla="*/ 3359025 w 10086973"/>
              <a:gd name="connsiteY7" fmla="*/ 6858957 h 6858958"/>
              <a:gd name="connsiteX8" fmla="*/ 3359025 w 10086973"/>
              <a:gd name="connsiteY8" fmla="*/ 6858958 h 6858958"/>
              <a:gd name="connsiteX9" fmla="*/ 0 w 10086973"/>
              <a:gd name="connsiteY9" fmla="*/ 6858958 h 6858958"/>
              <a:gd name="connsiteX10" fmla="*/ 0 w 10086973"/>
              <a:gd name="connsiteY10" fmla="*/ 958 h 6858958"/>
              <a:gd name="connsiteX11" fmla="*/ 761996 w 10086973"/>
              <a:gd name="connsiteY11" fmla="*/ 958 h 6858958"/>
              <a:gd name="connsiteX12" fmla="*/ 761996 w 10086973"/>
              <a:gd name="connsiteY12" fmla="*/ 479 h 6858958"/>
              <a:gd name="connsiteX13" fmla="*/ 1246925 w 10086973"/>
              <a:gd name="connsiteY13" fmla="*/ 479 h 6858958"/>
              <a:gd name="connsiteX14" fmla="*/ 2008921 w 10086973"/>
              <a:gd name="connsiteY14" fmla="*/ 479 h 685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86973" h="6858958">
                <a:moveTo>
                  <a:pt x="2008921" y="0"/>
                </a:moveTo>
                <a:lnTo>
                  <a:pt x="5838793" y="0"/>
                </a:lnTo>
                <a:lnTo>
                  <a:pt x="6905021" y="0"/>
                </a:lnTo>
                <a:lnTo>
                  <a:pt x="6910598" y="0"/>
                </a:lnTo>
                <a:lnTo>
                  <a:pt x="10086973" y="6858478"/>
                </a:lnTo>
                <a:lnTo>
                  <a:pt x="9324755" y="6858478"/>
                </a:lnTo>
                <a:lnTo>
                  <a:pt x="9324977" y="6858957"/>
                </a:lnTo>
                <a:lnTo>
                  <a:pt x="3359025" y="6858957"/>
                </a:lnTo>
                <a:lnTo>
                  <a:pt x="3359025" y="6858958"/>
                </a:lnTo>
                <a:lnTo>
                  <a:pt x="0" y="6858958"/>
                </a:lnTo>
                <a:lnTo>
                  <a:pt x="0" y="958"/>
                </a:lnTo>
                <a:lnTo>
                  <a:pt x="761996" y="958"/>
                </a:lnTo>
                <a:lnTo>
                  <a:pt x="761996" y="479"/>
                </a:lnTo>
                <a:lnTo>
                  <a:pt x="1246925" y="479"/>
                </a:lnTo>
                <a:lnTo>
                  <a:pt x="2008921"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D544E47-54E7-4BE2-8AC8-8B5A575EA39C}"/>
              </a:ext>
            </a:extLst>
          </p:cNvPr>
          <p:cNvSpPr>
            <a:spLocks noGrp="1"/>
          </p:cNvSpPr>
          <p:nvPr>
            <p:ph type="ctrTitle"/>
          </p:nvPr>
        </p:nvSpPr>
        <p:spPr>
          <a:xfrm>
            <a:off x="804671" y="2425109"/>
            <a:ext cx="6777229" cy="3307656"/>
          </a:xfrm>
        </p:spPr>
        <p:txBody>
          <a:bodyPr anchor="t">
            <a:normAutofit/>
          </a:bodyPr>
          <a:lstStyle/>
          <a:p>
            <a:pPr algn="l"/>
            <a:r>
              <a:rPr lang="en-GB" sz="7400"/>
              <a:t>Mood Board</a:t>
            </a:r>
          </a:p>
        </p:txBody>
      </p:sp>
      <p:sp>
        <p:nvSpPr>
          <p:cNvPr id="3" name="Subtitle 2">
            <a:extLst>
              <a:ext uri="{FF2B5EF4-FFF2-40B4-BE49-F238E27FC236}">
                <a16:creationId xmlns:a16="http://schemas.microsoft.com/office/drawing/2014/main" id="{B5A7EF3C-16B8-4C1A-AD06-1FDC0DB064A9}"/>
              </a:ext>
            </a:extLst>
          </p:cNvPr>
          <p:cNvSpPr>
            <a:spLocks noGrp="1"/>
          </p:cNvSpPr>
          <p:nvPr>
            <p:ph type="subTitle" idx="1"/>
          </p:nvPr>
        </p:nvSpPr>
        <p:spPr>
          <a:xfrm>
            <a:off x="804672" y="1125235"/>
            <a:ext cx="5596128" cy="1155525"/>
          </a:xfrm>
        </p:spPr>
        <p:txBody>
          <a:bodyPr anchor="b">
            <a:normAutofit/>
          </a:bodyPr>
          <a:lstStyle/>
          <a:p>
            <a:pPr algn="l"/>
            <a:endParaRPr lang="en-GB" sz="2800"/>
          </a:p>
        </p:txBody>
      </p:sp>
    </p:spTree>
    <p:extLst>
      <p:ext uri="{BB962C8B-B14F-4D97-AF65-F5344CB8AC3E}">
        <p14:creationId xmlns:p14="http://schemas.microsoft.com/office/powerpoint/2010/main" val="683656288"/>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8C0E567-707F-44AC-8AFA-2E00B80A61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052" r="2" b="8674"/>
          <a:stretch/>
        </p:blipFill>
        <p:spPr bwMode="auto">
          <a:xfrm>
            <a:off x="6015107" y="-1"/>
            <a:ext cx="6176895" cy="29379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FBB71D1-352B-4AC1-BEB6-5F4B44955CE2}"/>
              </a:ext>
            </a:extLst>
          </p:cNvPr>
          <p:cNvPicPr>
            <a:picLocks noChangeAspect="1"/>
          </p:cNvPicPr>
          <p:nvPr/>
        </p:nvPicPr>
        <p:blipFill rotWithShape="1">
          <a:blip r:embed="rId3"/>
          <a:srcRect t="24195" r="1" b="19075"/>
          <a:stretch/>
        </p:blipFill>
        <p:spPr>
          <a:xfrm>
            <a:off x="4203638" y="2937953"/>
            <a:ext cx="7988360" cy="3920047"/>
          </a:xfrm>
          <a:prstGeom prst="rect">
            <a:avLst/>
          </a:prstGeom>
        </p:spPr>
      </p:pic>
      <p:sp>
        <p:nvSpPr>
          <p:cNvPr id="74" name="Freeform: Shape 73">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6" name="Freeform: Shape 75">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0C8CBE0-9B0B-404A-8A5C-EAB79AB7A4B4}"/>
              </a:ext>
            </a:extLst>
          </p:cNvPr>
          <p:cNvSpPr>
            <a:spLocks noGrp="1"/>
          </p:cNvSpPr>
          <p:nvPr>
            <p:ph type="ctrTitle"/>
          </p:nvPr>
        </p:nvSpPr>
        <p:spPr>
          <a:xfrm>
            <a:off x="804672" y="365125"/>
            <a:ext cx="5266155" cy="1325563"/>
          </a:xfrm>
        </p:spPr>
        <p:txBody>
          <a:bodyPr vert="horz" lIns="91440" tIns="45720" rIns="91440" bIns="45720" rtlCol="0" anchor="ctr">
            <a:normAutofit/>
          </a:bodyPr>
          <a:lstStyle/>
          <a:p>
            <a:pPr algn="l"/>
            <a:r>
              <a:rPr lang="en-US" sz="4400" b="1" u="sng" kern="1200" dirty="0">
                <a:solidFill>
                  <a:schemeClr val="tx1"/>
                </a:solidFill>
                <a:latin typeface="+mj-lt"/>
                <a:ea typeface="+mj-ea"/>
                <a:cs typeface="+mj-cs"/>
              </a:rPr>
              <a:t>Resources</a:t>
            </a:r>
          </a:p>
        </p:txBody>
      </p:sp>
      <p:sp>
        <p:nvSpPr>
          <p:cNvPr id="3" name="Subtitle 2">
            <a:extLst>
              <a:ext uri="{FF2B5EF4-FFF2-40B4-BE49-F238E27FC236}">
                <a16:creationId xmlns:a16="http://schemas.microsoft.com/office/drawing/2014/main" id="{FD0EE3A4-CCAE-49F0-8394-FC29352C7F01}"/>
              </a:ext>
            </a:extLst>
          </p:cNvPr>
          <p:cNvSpPr>
            <a:spLocks noGrp="1"/>
          </p:cNvSpPr>
          <p:nvPr>
            <p:ph type="subTitle" idx="1"/>
          </p:nvPr>
        </p:nvSpPr>
        <p:spPr>
          <a:xfrm>
            <a:off x="804673" y="1847851"/>
            <a:ext cx="3767328" cy="4645024"/>
          </a:xfrm>
        </p:spPr>
        <p:txBody>
          <a:bodyPr vert="horz" lIns="91440" tIns="45720" rIns="91440" bIns="45720" rtlCol="0">
            <a:normAutofit/>
          </a:bodyPr>
          <a:lstStyle/>
          <a:p>
            <a:pPr algn="l"/>
            <a:r>
              <a:rPr lang="en-US" sz="1800" b="1" dirty="0">
                <a:solidFill>
                  <a:srgbClr val="FF0000"/>
                </a:solidFill>
                <a:effectLst>
                  <a:outerShdw blurRad="38100" dist="38100" dir="2700000" algn="tl">
                    <a:srgbClr val="000000">
                      <a:alpha val="43137"/>
                    </a:srgbClr>
                  </a:outerShdw>
                </a:effectLst>
              </a:rPr>
              <a:t>Mineral</a:t>
            </a:r>
            <a:r>
              <a:rPr lang="en-US" sz="1800" dirty="0"/>
              <a:t> and </a:t>
            </a:r>
            <a:r>
              <a:rPr lang="en-US" sz="1800" b="1" dirty="0">
                <a:solidFill>
                  <a:srgbClr val="00B0F0"/>
                </a:solidFill>
                <a:effectLst>
                  <a:outerShdw blurRad="38100" dist="38100" dir="2700000" algn="tl">
                    <a:srgbClr val="000000">
                      <a:alpha val="43137"/>
                    </a:srgbClr>
                  </a:outerShdw>
                </a:effectLst>
              </a:rPr>
              <a:t>Energy</a:t>
            </a:r>
            <a:r>
              <a:rPr lang="en-US" sz="1800" dirty="0"/>
              <a:t> resources are present on the map in circular fields.</a:t>
            </a:r>
          </a:p>
          <a:p>
            <a:pPr algn="l"/>
            <a:r>
              <a:rPr lang="en-US" sz="1800" b="1" dirty="0">
                <a:solidFill>
                  <a:srgbClr val="FF0000"/>
                </a:solidFill>
                <a:effectLst>
                  <a:outerShdw blurRad="38100" dist="38100" dir="2700000" algn="tl">
                    <a:srgbClr val="000000">
                      <a:alpha val="43137"/>
                    </a:srgbClr>
                  </a:outerShdw>
                </a:effectLst>
              </a:rPr>
              <a:t>Minerals</a:t>
            </a:r>
            <a:r>
              <a:rPr lang="en-US" sz="1800" dirty="0"/>
              <a:t> appear often, </a:t>
            </a:r>
            <a:r>
              <a:rPr lang="en-US" sz="1800" b="1" dirty="0">
                <a:solidFill>
                  <a:srgbClr val="00B0F0"/>
                </a:solidFill>
                <a:effectLst>
                  <a:outerShdw blurRad="38100" dist="38100" dir="2700000" algn="tl">
                    <a:srgbClr val="000000">
                      <a:alpha val="43137"/>
                    </a:srgbClr>
                  </a:outerShdw>
                </a:effectLst>
              </a:rPr>
              <a:t>Energy</a:t>
            </a:r>
            <a:r>
              <a:rPr lang="en-US" sz="1800" dirty="0"/>
              <a:t> crystals are rarer and more desired.</a:t>
            </a:r>
          </a:p>
          <a:p>
            <a:pPr algn="l"/>
            <a:endParaRPr lang="en-US" sz="1800" dirty="0"/>
          </a:p>
          <a:p>
            <a:pPr algn="l"/>
            <a:r>
              <a:rPr lang="en-US" sz="1800" dirty="0"/>
              <a:t>They are controlled by a </a:t>
            </a:r>
            <a:r>
              <a:rPr lang="en-US" sz="1800" b="1" dirty="0">
                <a:solidFill>
                  <a:schemeClr val="accent2">
                    <a:lumMod val="75000"/>
                  </a:schemeClr>
                </a:solidFill>
                <a:effectLst>
                  <a:outerShdw blurRad="38100" dist="38100" dir="2700000" algn="tl">
                    <a:srgbClr val="000000">
                      <a:alpha val="43137"/>
                    </a:srgbClr>
                  </a:outerShdw>
                </a:effectLst>
              </a:rPr>
              <a:t>Resource Point.</a:t>
            </a:r>
          </a:p>
          <a:p>
            <a:pPr algn="l"/>
            <a:r>
              <a:rPr lang="en-US" sz="1800" dirty="0"/>
              <a:t>Units can stand next to the point for a time to gain control of the resources, allowing them to be gathered.</a:t>
            </a:r>
          </a:p>
          <a:p>
            <a:pPr algn="l"/>
            <a:endParaRPr lang="en-US" sz="1800" dirty="0"/>
          </a:p>
          <a:p>
            <a:pPr algn="l"/>
            <a:r>
              <a:rPr lang="en-US" sz="1800" dirty="0"/>
              <a:t>The HQ will also produce </a:t>
            </a:r>
            <a:r>
              <a:rPr lang="en-US" sz="1800" b="1" dirty="0">
                <a:solidFill>
                  <a:srgbClr val="FF0000"/>
                </a:solidFill>
                <a:effectLst>
                  <a:outerShdw blurRad="38100" dist="38100" dir="2700000" algn="tl">
                    <a:srgbClr val="000000">
                      <a:alpha val="43137"/>
                    </a:srgbClr>
                  </a:outerShdw>
                </a:effectLst>
              </a:rPr>
              <a:t>Minerals</a:t>
            </a:r>
            <a:r>
              <a:rPr lang="en-US" sz="1800" dirty="0"/>
              <a:t> to prevent you from running out completely.</a:t>
            </a:r>
          </a:p>
        </p:txBody>
      </p:sp>
    </p:spTree>
    <p:extLst>
      <p:ext uri="{BB962C8B-B14F-4D97-AF65-F5344CB8AC3E}">
        <p14:creationId xmlns:p14="http://schemas.microsoft.com/office/powerpoint/2010/main" val="2332263423"/>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AF595C7-2634-4A06-9049-C243F6341D9E}"/>
              </a:ext>
            </a:extLst>
          </p:cNvPr>
          <p:cNvSpPr>
            <a:spLocks noGrp="1"/>
          </p:cNvSpPr>
          <p:nvPr>
            <p:ph type="ctrTitle"/>
          </p:nvPr>
        </p:nvSpPr>
        <p:spPr>
          <a:xfrm>
            <a:off x="4965430" y="629268"/>
            <a:ext cx="6586491" cy="1286160"/>
          </a:xfrm>
        </p:spPr>
        <p:txBody>
          <a:bodyPr vert="horz" lIns="91440" tIns="45720" rIns="91440" bIns="45720" rtlCol="0" anchor="b">
            <a:normAutofit/>
          </a:bodyPr>
          <a:lstStyle/>
          <a:p>
            <a:pPr algn="l"/>
            <a:r>
              <a:rPr lang="en-US" sz="4100" b="1" u="sng" dirty="0"/>
              <a:t>Resources – How to generate</a:t>
            </a:r>
          </a:p>
        </p:txBody>
      </p:sp>
      <p:sp>
        <p:nvSpPr>
          <p:cNvPr id="4" name="Subtitle 2">
            <a:extLst>
              <a:ext uri="{FF2B5EF4-FFF2-40B4-BE49-F238E27FC236}">
                <a16:creationId xmlns:a16="http://schemas.microsoft.com/office/drawing/2014/main" id="{ECEB8EB3-6E74-43D5-88B8-44FBBE42616A}"/>
              </a:ext>
            </a:extLst>
          </p:cNvPr>
          <p:cNvSpPr txBox="1">
            <a:spLocks/>
          </p:cNvSpPr>
          <p:nvPr/>
        </p:nvSpPr>
        <p:spPr>
          <a:xfrm>
            <a:off x="4965431" y="2438400"/>
            <a:ext cx="6586489" cy="378541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mj-lt"/>
              <a:buAutoNum type="arabicPeriod"/>
            </a:pPr>
            <a:r>
              <a:rPr lang="en-US" sz="1800" dirty="0"/>
              <a:t>Capture the </a:t>
            </a:r>
            <a:r>
              <a:rPr lang="en-US" sz="1800" dirty="0">
                <a:solidFill>
                  <a:schemeClr val="accent2">
                    <a:lumMod val="75000"/>
                  </a:schemeClr>
                </a:solidFill>
                <a:effectLst>
                  <a:outerShdw blurRad="38100" dist="38100" dir="2700000" algn="tl">
                    <a:srgbClr val="000000">
                      <a:alpha val="43137"/>
                    </a:srgbClr>
                  </a:outerShdw>
                </a:effectLst>
              </a:rPr>
              <a:t>Resource Point</a:t>
            </a:r>
            <a:r>
              <a:rPr lang="en-US" sz="1800" dirty="0"/>
              <a:t>. It will produce the resource very slowly</a:t>
            </a:r>
          </a:p>
          <a:p>
            <a:pPr marL="114300" indent="-342900" algn="l">
              <a:buFont typeface="+mj-lt"/>
              <a:buAutoNum type="arabicPeriod"/>
            </a:pPr>
            <a:endParaRPr lang="en-US" sz="1800" dirty="0"/>
          </a:p>
          <a:p>
            <a:pPr marL="114300" indent="-342900" algn="l">
              <a:buFont typeface="+mj-lt"/>
              <a:buAutoNum type="arabicPeriod"/>
            </a:pPr>
            <a:r>
              <a:rPr lang="en-US" sz="1800" dirty="0"/>
              <a:t>Pay </a:t>
            </a:r>
            <a:r>
              <a:rPr lang="en-US" sz="1800" dirty="0">
                <a:solidFill>
                  <a:srgbClr val="FF0000"/>
                </a:solidFill>
                <a:effectLst>
                  <a:outerShdw blurRad="38100" dist="38100" dir="2700000" algn="tl">
                    <a:srgbClr val="000000">
                      <a:alpha val="43137"/>
                    </a:srgbClr>
                  </a:outerShdw>
                </a:effectLst>
              </a:rPr>
              <a:t>Minerals</a:t>
            </a:r>
            <a:r>
              <a:rPr lang="en-US" sz="1800" dirty="0"/>
              <a:t> to add a </a:t>
            </a:r>
            <a:r>
              <a:rPr lang="en-US" sz="1800" dirty="0">
                <a:solidFill>
                  <a:schemeClr val="accent1"/>
                </a:solidFill>
                <a:effectLst>
                  <a:outerShdw blurRad="38100" dist="38100" dir="2700000" algn="tl">
                    <a:srgbClr val="000000">
                      <a:alpha val="43137"/>
                    </a:srgbClr>
                  </a:outerShdw>
                </a:effectLst>
              </a:rPr>
              <a:t>Protective Structure (Node) </a:t>
            </a:r>
            <a:r>
              <a:rPr lang="en-US" sz="1800" dirty="0"/>
              <a:t>onto the </a:t>
            </a:r>
            <a:r>
              <a:rPr lang="en-US" sz="1800" dirty="0">
                <a:solidFill>
                  <a:schemeClr val="accent2">
                    <a:lumMod val="75000"/>
                  </a:schemeClr>
                </a:solidFill>
                <a:effectLst>
                  <a:outerShdw blurRad="38100" dist="38100" dir="2700000" algn="tl">
                    <a:srgbClr val="000000">
                      <a:alpha val="43137"/>
                    </a:srgbClr>
                  </a:outerShdw>
                </a:effectLst>
              </a:rPr>
              <a:t>Resource Point</a:t>
            </a:r>
            <a:r>
              <a:rPr lang="en-US" sz="1800" dirty="0"/>
              <a:t>. Prevents enemies capturing it and increases resource generation. If the </a:t>
            </a:r>
            <a:r>
              <a:rPr lang="en-US" sz="1800" dirty="0">
                <a:solidFill>
                  <a:schemeClr val="accent1"/>
                </a:solidFill>
                <a:effectLst>
                  <a:outerShdw blurRad="38100" dist="38100" dir="2700000" algn="tl">
                    <a:srgbClr val="000000">
                      <a:alpha val="43137"/>
                    </a:srgbClr>
                  </a:outerShdw>
                </a:effectLst>
              </a:rPr>
              <a:t>Node</a:t>
            </a:r>
            <a:r>
              <a:rPr lang="en-US" sz="1800" dirty="0"/>
              <a:t> is destroyed, the enemy can steal the </a:t>
            </a:r>
            <a:r>
              <a:rPr lang="en-US" sz="1800" dirty="0">
                <a:solidFill>
                  <a:schemeClr val="accent2">
                    <a:lumMod val="75000"/>
                  </a:schemeClr>
                </a:solidFill>
                <a:effectLst>
                  <a:outerShdw blurRad="38100" dist="38100" dir="2700000" algn="tl">
                    <a:srgbClr val="000000">
                      <a:alpha val="43137"/>
                    </a:srgbClr>
                  </a:outerShdw>
                </a:effectLst>
              </a:rPr>
              <a:t>Resource Point </a:t>
            </a:r>
            <a:r>
              <a:rPr lang="en-US" sz="1800" dirty="0"/>
              <a:t>by capturing it</a:t>
            </a:r>
          </a:p>
          <a:p>
            <a:pPr marL="114300" indent="-342900" algn="l">
              <a:buFont typeface="+mj-lt"/>
              <a:buAutoNum type="arabicPeriod"/>
            </a:pPr>
            <a:endParaRPr lang="en-US" sz="1800" dirty="0"/>
          </a:p>
          <a:p>
            <a:pPr marL="114300" indent="-342900" algn="l">
              <a:buFont typeface="+mj-lt"/>
              <a:buAutoNum type="arabicPeriod"/>
            </a:pPr>
            <a:r>
              <a:rPr lang="en-US" sz="1800" dirty="0"/>
              <a:t>Once you have a </a:t>
            </a:r>
            <a:r>
              <a:rPr lang="en-US" sz="1800" dirty="0">
                <a:solidFill>
                  <a:schemeClr val="accent1"/>
                </a:solidFill>
                <a:effectLst>
                  <a:outerShdw blurRad="38100" dist="38100" dir="2700000" algn="tl">
                    <a:srgbClr val="000000">
                      <a:alpha val="43137"/>
                    </a:srgbClr>
                  </a:outerShdw>
                </a:effectLst>
              </a:rPr>
              <a:t>Node</a:t>
            </a:r>
            <a:r>
              <a:rPr lang="en-US" sz="1800" dirty="0"/>
              <a:t>, you can make Harvesters. They gather Resources from around the </a:t>
            </a:r>
            <a:r>
              <a:rPr lang="en-US" sz="1800" dirty="0">
                <a:solidFill>
                  <a:schemeClr val="accent2">
                    <a:lumMod val="75000"/>
                  </a:schemeClr>
                </a:solidFill>
                <a:effectLst>
                  <a:outerShdw blurRad="38100" dist="38100" dir="2700000" algn="tl">
                    <a:srgbClr val="000000">
                      <a:alpha val="43137"/>
                    </a:srgbClr>
                  </a:outerShdw>
                </a:effectLst>
              </a:rPr>
              <a:t>Resource Point </a:t>
            </a:r>
            <a:r>
              <a:rPr lang="en-US" sz="1800" dirty="0"/>
              <a:t>at a fast rate, but have no weapons and are vulnerable to being attacked, destroyed, or stolen (by the enemy capturing the </a:t>
            </a:r>
            <a:r>
              <a:rPr lang="en-US" sz="1800" dirty="0">
                <a:solidFill>
                  <a:schemeClr val="accent2">
                    <a:lumMod val="75000"/>
                  </a:schemeClr>
                </a:solidFill>
                <a:effectLst>
                  <a:outerShdw blurRad="38100" dist="38100" dir="2700000" algn="tl">
                    <a:srgbClr val="000000">
                      <a:alpha val="43137"/>
                    </a:srgbClr>
                  </a:outerShdw>
                </a:effectLst>
              </a:rPr>
              <a:t>Resource Point</a:t>
            </a:r>
            <a:r>
              <a:rPr lang="en-US" sz="1800" dirty="0"/>
              <a:t>)</a:t>
            </a:r>
          </a:p>
        </p:txBody>
      </p:sp>
      <p:pic>
        <p:nvPicPr>
          <p:cNvPr id="3" name="Picture 2">
            <a:extLst>
              <a:ext uri="{FF2B5EF4-FFF2-40B4-BE49-F238E27FC236}">
                <a16:creationId xmlns:a16="http://schemas.microsoft.com/office/drawing/2014/main" id="{0E2896B8-1F0D-43B1-85DA-803552B2A6CF}"/>
              </a:ext>
            </a:extLst>
          </p:cNvPr>
          <p:cNvPicPr>
            <a:picLocks noChangeAspect="1"/>
          </p:cNvPicPr>
          <p:nvPr/>
        </p:nvPicPr>
        <p:blipFill rotWithShape="1">
          <a:blip r:embed="rId2"/>
          <a:srcRect l="15298" r="17109"/>
          <a:stretch/>
        </p:blipFill>
        <p:spPr>
          <a:xfrm>
            <a:off x="20" y="10"/>
            <a:ext cx="4635571" cy="6857990"/>
          </a:xfrm>
          <a:prstGeom prst="rect">
            <a:avLst/>
          </a:prstGeom>
          <a:effectLst/>
        </p:spPr>
      </p:pic>
      <p:cxnSp>
        <p:nvCxnSpPr>
          <p:cNvPr id="16"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84894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4FFE1-F570-48B4-85A4-6FE938F6BB59}"/>
              </a:ext>
            </a:extLst>
          </p:cNvPr>
          <p:cNvSpPr>
            <a:spLocks noGrp="1"/>
          </p:cNvSpPr>
          <p:nvPr>
            <p:ph type="ctrTitle"/>
          </p:nvPr>
        </p:nvSpPr>
        <p:spPr>
          <a:xfrm>
            <a:off x="255036" y="289249"/>
            <a:ext cx="4447592" cy="839935"/>
          </a:xfrm>
        </p:spPr>
        <p:txBody>
          <a:bodyPr>
            <a:normAutofit/>
          </a:bodyPr>
          <a:lstStyle/>
          <a:p>
            <a:r>
              <a:rPr lang="en-GB" sz="5400" b="1" u="sng" dirty="0"/>
              <a:t>Example Map</a:t>
            </a:r>
          </a:p>
        </p:txBody>
      </p:sp>
      <p:sp>
        <p:nvSpPr>
          <p:cNvPr id="18" name="Rectangle 17">
            <a:extLst>
              <a:ext uri="{FF2B5EF4-FFF2-40B4-BE49-F238E27FC236}">
                <a16:creationId xmlns:a16="http://schemas.microsoft.com/office/drawing/2014/main" id="{04C5606D-F7E1-4CF8-81E3-7CBDB7EED5F5}"/>
              </a:ext>
            </a:extLst>
          </p:cNvPr>
          <p:cNvSpPr/>
          <p:nvPr/>
        </p:nvSpPr>
        <p:spPr>
          <a:xfrm>
            <a:off x="229171" y="4867729"/>
            <a:ext cx="1182848" cy="1004710"/>
          </a:xfrm>
          <a:prstGeom prst="rect">
            <a:avLst/>
          </a:prstGeom>
          <a:solidFill>
            <a:srgbClr val="FF0000">
              <a:alpha val="27843"/>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6E803B95-11EB-415D-9C4F-F3D772CF3D55}"/>
              </a:ext>
            </a:extLst>
          </p:cNvPr>
          <p:cNvSpPr/>
          <p:nvPr/>
        </p:nvSpPr>
        <p:spPr>
          <a:xfrm>
            <a:off x="255036" y="1493758"/>
            <a:ext cx="1131116" cy="1004710"/>
          </a:xfrm>
          <a:prstGeom prst="rect">
            <a:avLst/>
          </a:prstGeom>
          <a:solidFill>
            <a:srgbClr val="00B050">
              <a:alpha val="27843"/>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DE51782F-7B9F-4A0C-8031-EA2A3FBDA263}"/>
              </a:ext>
            </a:extLst>
          </p:cNvPr>
          <p:cNvSpPr/>
          <p:nvPr/>
        </p:nvSpPr>
        <p:spPr>
          <a:xfrm>
            <a:off x="255036" y="3010796"/>
            <a:ext cx="1182848" cy="1004710"/>
          </a:xfrm>
          <a:prstGeom prst="rect">
            <a:avLst/>
          </a:prstGeom>
          <a:solidFill>
            <a:srgbClr val="FFFF00">
              <a:alpha val="27843"/>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1EE46A3F-872A-40B6-96A7-A8B04E7CE9D9}"/>
              </a:ext>
            </a:extLst>
          </p:cNvPr>
          <p:cNvSpPr txBox="1"/>
          <p:nvPr/>
        </p:nvSpPr>
        <p:spPr>
          <a:xfrm>
            <a:off x="1437884" y="1423295"/>
            <a:ext cx="3767223" cy="1169551"/>
          </a:xfrm>
          <a:prstGeom prst="rect">
            <a:avLst/>
          </a:prstGeom>
          <a:noFill/>
        </p:spPr>
        <p:txBody>
          <a:bodyPr wrap="square" rtlCol="0">
            <a:spAutoFit/>
          </a:bodyPr>
          <a:lstStyle/>
          <a:p>
            <a:r>
              <a:rPr lang="en-GB" sz="1400" b="1" dirty="0">
                <a:solidFill>
                  <a:srgbClr val="00B050"/>
                </a:solidFill>
              </a:rPr>
              <a:t>“Safe”: </a:t>
            </a:r>
            <a:r>
              <a:rPr lang="en-GB" sz="1400" dirty="0"/>
              <a:t>Easy to Capture and Defend. </a:t>
            </a:r>
          </a:p>
          <a:p>
            <a:endParaRPr lang="en-GB" sz="1400" dirty="0"/>
          </a:p>
          <a:p>
            <a:r>
              <a:rPr lang="en-GB" sz="1400" dirty="0"/>
              <a:t>Close to base allows for reinforcements and greater risk for the enemy trying to attack here. Almost guaranteed resource generation.</a:t>
            </a:r>
          </a:p>
        </p:txBody>
      </p:sp>
      <p:sp>
        <p:nvSpPr>
          <p:cNvPr id="22" name="TextBox 21">
            <a:extLst>
              <a:ext uri="{FF2B5EF4-FFF2-40B4-BE49-F238E27FC236}">
                <a16:creationId xmlns:a16="http://schemas.microsoft.com/office/drawing/2014/main" id="{627CF0CF-7FC8-4FEE-9548-183A1C982D13}"/>
              </a:ext>
            </a:extLst>
          </p:cNvPr>
          <p:cNvSpPr txBox="1"/>
          <p:nvPr/>
        </p:nvSpPr>
        <p:spPr>
          <a:xfrm>
            <a:off x="1500102" y="2877432"/>
            <a:ext cx="3767223" cy="1384995"/>
          </a:xfrm>
          <a:prstGeom prst="rect">
            <a:avLst/>
          </a:prstGeom>
          <a:noFill/>
        </p:spPr>
        <p:txBody>
          <a:bodyPr wrap="square" rtlCol="0">
            <a:spAutoFit/>
          </a:bodyPr>
          <a:lstStyle/>
          <a:p>
            <a:r>
              <a:rPr lang="en-GB" sz="1400" dirty="0">
                <a:solidFill>
                  <a:srgbClr val="FFFF00"/>
                </a:solidFill>
                <a:effectLst>
                  <a:outerShdw blurRad="38100" dist="38100" dir="2700000" algn="tl">
                    <a:srgbClr val="000000">
                      <a:alpha val="43137"/>
                    </a:srgbClr>
                  </a:outerShdw>
                </a:effectLst>
              </a:rPr>
              <a:t>“Forward”: </a:t>
            </a:r>
            <a:r>
              <a:rPr lang="en-GB" sz="1400" dirty="0"/>
              <a:t>Easy to capture, but needs to be defended</a:t>
            </a:r>
          </a:p>
          <a:p>
            <a:endParaRPr lang="en-GB" sz="1400" dirty="0"/>
          </a:p>
          <a:p>
            <a:r>
              <a:rPr lang="en-GB" sz="1400" dirty="0"/>
              <a:t>Early on can be captured as there is no fighting, but if you are retreating the point might be attacked. Mostly safe resource generation.</a:t>
            </a:r>
          </a:p>
        </p:txBody>
      </p:sp>
      <p:sp>
        <p:nvSpPr>
          <p:cNvPr id="23" name="TextBox 22">
            <a:extLst>
              <a:ext uri="{FF2B5EF4-FFF2-40B4-BE49-F238E27FC236}">
                <a16:creationId xmlns:a16="http://schemas.microsoft.com/office/drawing/2014/main" id="{C5D1A297-E797-4F66-A34D-C922F516261E}"/>
              </a:ext>
            </a:extLst>
          </p:cNvPr>
          <p:cNvSpPr txBox="1"/>
          <p:nvPr/>
        </p:nvSpPr>
        <p:spPr>
          <a:xfrm>
            <a:off x="1500102" y="4680377"/>
            <a:ext cx="3767223" cy="1600438"/>
          </a:xfrm>
          <a:prstGeom prst="rect">
            <a:avLst/>
          </a:prstGeom>
          <a:noFill/>
        </p:spPr>
        <p:txBody>
          <a:bodyPr wrap="square" rtlCol="0">
            <a:spAutoFit/>
          </a:bodyPr>
          <a:lstStyle/>
          <a:p>
            <a:r>
              <a:rPr lang="en-GB" sz="1400" b="1" dirty="0">
                <a:solidFill>
                  <a:srgbClr val="FF0000"/>
                </a:solidFill>
                <a:effectLst>
                  <a:outerShdw blurRad="38100" dist="38100" dir="2700000" algn="tl">
                    <a:srgbClr val="000000">
                      <a:alpha val="43137"/>
                    </a:srgbClr>
                  </a:outerShdw>
                </a:effectLst>
              </a:rPr>
              <a:t>“Contested”: </a:t>
            </a:r>
            <a:r>
              <a:rPr lang="en-GB" sz="1400" dirty="0"/>
              <a:t>Average to capture, hard to defend</a:t>
            </a:r>
          </a:p>
          <a:p>
            <a:endParaRPr lang="en-GB" sz="1400" dirty="0"/>
          </a:p>
          <a:p>
            <a:r>
              <a:rPr lang="en-GB" sz="1400" dirty="0"/>
              <a:t>Depending on player choices, someone may capture these, or there may be constant fighting. Powerful resources will be positioned here. Often in the middle of both of the bases. Risky resource generation.</a:t>
            </a:r>
          </a:p>
        </p:txBody>
      </p:sp>
      <p:pic>
        <p:nvPicPr>
          <p:cNvPr id="39" name="Picture 38">
            <a:extLst>
              <a:ext uri="{FF2B5EF4-FFF2-40B4-BE49-F238E27FC236}">
                <a16:creationId xmlns:a16="http://schemas.microsoft.com/office/drawing/2014/main" id="{076CCE43-5A03-4B47-B204-F7955D0D18CC}"/>
              </a:ext>
            </a:extLst>
          </p:cNvPr>
          <p:cNvPicPr>
            <a:picLocks noChangeAspect="1"/>
          </p:cNvPicPr>
          <p:nvPr/>
        </p:nvPicPr>
        <p:blipFill>
          <a:blip r:embed="rId2"/>
          <a:stretch>
            <a:fillRect/>
          </a:stretch>
        </p:blipFill>
        <p:spPr>
          <a:xfrm>
            <a:off x="5256839" y="0"/>
            <a:ext cx="6858000" cy="6858000"/>
          </a:xfrm>
          <a:prstGeom prst="rect">
            <a:avLst/>
          </a:prstGeom>
        </p:spPr>
      </p:pic>
    </p:spTree>
    <p:extLst>
      <p:ext uri="{BB962C8B-B14F-4D97-AF65-F5344CB8AC3E}">
        <p14:creationId xmlns:p14="http://schemas.microsoft.com/office/powerpoint/2010/main" val="30459381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Tip Of The Week #18 - Multi-Laser Turrets - Dawn of War 2 - GameReplays.org">
            <a:extLst>
              <a:ext uri="{FF2B5EF4-FFF2-40B4-BE49-F238E27FC236}">
                <a16:creationId xmlns:a16="http://schemas.microsoft.com/office/drawing/2014/main" id="{38A61443-4749-4717-A9F5-A6AF794F3CBB}"/>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t="11747" b="12239"/>
          <a:stretch/>
        </p:blipFill>
        <p:spPr bwMode="auto">
          <a:xfrm>
            <a:off x="20"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8AF595C7-2634-4A06-9049-C243F6341D9E}"/>
              </a:ext>
            </a:extLst>
          </p:cNvPr>
          <p:cNvSpPr>
            <a:spLocks noGrp="1"/>
          </p:cNvSpPr>
          <p:nvPr>
            <p:ph type="ctrTitle"/>
          </p:nvPr>
        </p:nvSpPr>
        <p:spPr>
          <a:xfrm>
            <a:off x="838343" y="365125"/>
            <a:ext cx="10515600" cy="1325563"/>
          </a:xfrm>
        </p:spPr>
        <p:txBody>
          <a:bodyPr vert="horz" lIns="91440" tIns="45720" rIns="91440" bIns="45720" rtlCol="0" anchor="ctr">
            <a:normAutofit/>
          </a:bodyPr>
          <a:lstStyle/>
          <a:p>
            <a:pPr algn="l"/>
            <a:r>
              <a:rPr lang="en-US" sz="4400" b="1" u="sng" kern="1200">
                <a:solidFill>
                  <a:srgbClr val="FFFFFF"/>
                </a:solidFill>
                <a:latin typeface="+mj-lt"/>
                <a:ea typeface="+mj-ea"/>
                <a:cs typeface="+mj-cs"/>
              </a:rPr>
              <a:t>Resources – Strategic Resource</a:t>
            </a:r>
          </a:p>
        </p:txBody>
      </p:sp>
      <p:sp>
        <p:nvSpPr>
          <p:cNvPr id="4" name="Subtitle 2">
            <a:extLst>
              <a:ext uri="{FF2B5EF4-FFF2-40B4-BE49-F238E27FC236}">
                <a16:creationId xmlns:a16="http://schemas.microsoft.com/office/drawing/2014/main" id="{ECEB8EB3-6E74-43D5-88B8-44FBBE42616A}"/>
              </a:ext>
            </a:extLst>
          </p:cNvPr>
          <p:cNvSpPr txBox="1">
            <a:spLocks/>
          </p:cNvSpPr>
          <p:nvPr/>
        </p:nvSpPr>
        <p:spPr>
          <a:xfrm>
            <a:off x="838344" y="2013625"/>
            <a:ext cx="4614759" cy="4163337"/>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000" dirty="0">
                <a:solidFill>
                  <a:srgbClr val="FFFFFF"/>
                </a:solidFill>
                <a:effectLst>
                  <a:outerShdw blurRad="38100" dist="38100" dir="2700000" algn="tl">
                    <a:srgbClr val="000000">
                      <a:alpha val="43137"/>
                    </a:srgbClr>
                  </a:outerShdw>
                </a:effectLst>
              </a:rPr>
              <a:t>Strategic resource is gained by controlling special </a:t>
            </a:r>
            <a:r>
              <a:rPr lang="en-US" sz="3000" dirty="0">
                <a:solidFill>
                  <a:schemeClr val="accent2">
                    <a:lumMod val="75000"/>
                  </a:schemeClr>
                </a:solidFill>
                <a:effectLst>
                  <a:outerShdw blurRad="38100" dist="38100" dir="2700000" algn="tl">
                    <a:srgbClr val="000000">
                      <a:alpha val="43137"/>
                    </a:srgbClr>
                  </a:outerShdw>
                </a:effectLst>
              </a:rPr>
              <a:t>Resource Points.</a:t>
            </a:r>
          </a:p>
          <a:p>
            <a:pPr algn="l"/>
            <a:r>
              <a:rPr lang="en-US" sz="3000" dirty="0">
                <a:solidFill>
                  <a:srgbClr val="FFFFFF"/>
                </a:solidFill>
                <a:effectLst>
                  <a:outerShdw blurRad="38100" dist="38100" dir="2700000" algn="tl">
                    <a:srgbClr val="000000">
                      <a:alpha val="43137"/>
                    </a:srgbClr>
                  </a:outerShdw>
                </a:effectLst>
              </a:rPr>
              <a:t>These </a:t>
            </a:r>
            <a:r>
              <a:rPr lang="en-US" sz="3000" dirty="0">
                <a:solidFill>
                  <a:schemeClr val="accent4">
                    <a:lumMod val="75000"/>
                  </a:schemeClr>
                </a:solidFill>
                <a:effectLst>
                  <a:outerShdw blurRad="38100" dist="38100" dir="2700000" algn="tl">
                    <a:srgbClr val="000000">
                      <a:alpha val="43137"/>
                    </a:srgbClr>
                  </a:outerShdw>
                </a:effectLst>
              </a:rPr>
              <a:t>Strategic Points</a:t>
            </a:r>
            <a:r>
              <a:rPr lang="en-US" sz="3000" dirty="0">
                <a:solidFill>
                  <a:srgbClr val="FFFFFF"/>
                </a:solidFill>
                <a:effectLst>
                  <a:outerShdw blurRad="38100" dist="38100" dir="2700000" algn="tl">
                    <a:srgbClr val="000000">
                      <a:alpha val="43137"/>
                    </a:srgbClr>
                  </a:outerShdw>
                </a:effectLst>
              </a:rPr>
              <a:t> cannot have a Node and cannot have Harvesters. </a:t>
            </a:r>
          </a:p>
          <a:p>
            <a:pPr algn="l"/>
            <a:r>
              <a:rPr lang="en-US" sz="3000" dirty="0">
                <a:solidFill>
                  <a:schemeClr val="accent4">
                    <a:lumMod val="75000"/>
                  </a:schemeClr>
                </a:solidFill>
                <a:effectLst>
                  <a:outerShdw blurRad="38100" dist="38100" dir="2700000" algn="tl">
                    <a:srgbClr val="000000">
                      <a:alpha val="43137"/>
                    </a:srgbClr>
                  </a:outerShdw>
                </a:effectLst>
              </a:rPr>
              <a:t>Strategic Points</a:t>
            </a:r>
            <a:r>
              <a:rPr lang="en-US" sz="3000" dirty="0">
                <a:solidFill>
                  <a:srgbClr val="FFFFFF"/>
                </a:solidFill>
                <a:effectLst>
                  <a:outerShdw blurRad="38100" dist="38100" dir="2700000" algn="tl">
                    <a:srgbClr val="000000">
                      <a:alpha val="43137"/>
                    </a:srgbClr>
                  </a:outerShdw>
                </a:effectLst>
              </a:rPr>
              <a:t> will constantly be stolen by both players to deny the opponent a strategic advantage.</a:t>
            </a:r>
          </a:p>
          <a:p>
            <a:pPr indent="-228600" algn="l">
              <a:buFont typeface="Arial" panose="020B0604020202020204" pitchFamily="34" charset="0"/>
              <a:buChar char="•"/>
            </a:pPr>
            <a:endParaRPr lang="en-US" sz="2000" dirty="0">
              <a:solidFill>
                <a:srgbClr val="FFFFFF"/>
              </a:solidFill>
            </a:endParaRPr>
          </a:p>
        </p:txBody>
      </p:sp>
      <p:pic>
        <p:nvPicPr>
          <p:cNvPr id="3" name="Picture 2">
            <a:extLst>
              <a:ext uri="{FF2B5EF4-FFF2-40B4-BE49-F238E27FC236}">
                <a16:creationId xmlns:a16="http://schemas.microsoft.com/office/drawing/2014/main" id="{F3E6B4D1-2D7C-45C0-83A0-72DC62917A63}"/>
              </a:ext>
            </a:extLst>
          </p:cNvPr>
          <p:cNvPicPr>
            <a:picLocks noChangeAspect="1"/>
          </p:cNvPicPr>
          <p:nvPr/>
        </p:nvPicPr>
        <p:blipFill>
          <a:blip r:embed="rId3"/>
          <a:stretch>
            <a:fillRect/>
          </a:stretch>
        </p:blipFill>
        <p:spPr>
          <a:xfrm>
            <a:off x="4285042" y="438150"/>
            <a:ext cx="8403465" cy="6858000"/>
          </a:xfrm>
          <a:prstGeom prst="rect">
            <a:avLst/>
          </a:prstGeom>
        </p:spPr>
      </p:pic>
    </p:spTree>
    <p:extLst>
      <p:ext uri="{BB962C8B-B14F-4D97-AF65-F5344CB8AC3E}">
        <p14:creationId xmlns:p14="http://schemas.microsoft.com/office/powerpoint/2010/main" val="6397591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7292749-AAB1-40BE-B2B4-01168BF64EA2}"/>
              </a:ext>
            </a:extLst>
          </p:cNvPr>
          <p:cNvSpPr>
            <a:spLocks noGrp="1"/>
          </p:cNvSpPr>
          <p:nvPr>
            <p:ph type="ctrTitle"/>
          </p:nvPr>
        </p:nvSpPr>
        <p:spPr>
          <a:xfrm>
            <a:off x="1565671" y="409886"/>
            <a:ext cx="3396848" cy="855510"/>
          </a:xfrm>
        </p:spPr>
        <p:txBody>
          <a:bodyPr vert="horz" lIns="91440" tIns="45720" rIns="91440" bIns="45720" rtlCol="0" anchor="b">
            <a:normAutofit/>
          </a:bodyPr>
          <a:lstStyle/>
          <a:p>
            <a:pPr algn="l"/>
            <a:r>
              <a:rPr lang="en-US" sz="5000" b="1" u="sng" kern="1200" dirty="0">
                <a:solidFill>
                  <a:schemeClr val="bg1"/>
                </a:solidFill>
                <a:latin typeface="+mj-lt"/>
                <a:ea typeface="+mj-ea"/>
                <a:cs typeface="+mj-cs"/>
              </a:rPr>
              <a:t>Tech System</a:t>
            </a:r>
          </a:p>
        </p:txBody>
      </p:sp>
      <p:sp>
        <p:nvSpPr>
          <p:cNvPr id="3" name="Subtitle 2">
            <a:extLst>
              <a:ext uri="{FF2B5EF4-FFF2-40B4-BE49-F238E27FC236}">
                <a16:creationId xmlns:a16="http://schemas.microsoft.com/office/drawing/2014/main" id="{FA2165A3-D48D-4FA9-8047-CF078130F928}"/>
              </a:ext>
            </a:extLst>
          </p:cNvPr>
          <p:cNvSpPr>
            <a:spLocks noGrp="1"/>
          </p:cNvSpPr>
          <p:nvPr>
            <p:ph type="subTitle" idx="1"/>
          </p:nvPr>
        </p:nvSpPr>
        <p:spPr>
          <a:xfrm>
            <a:off x="1070369" y="1464501"/>
            <a:ext cx="4844653" cy="2347596"/>
          </a:xfrm>
        </p:spPr>
        <p:txBody>
          <a:bodyPr vert="horz" lIns="91440" tIns="45720" rIns="91440" bIns="45720" rtlCol="0">
            <a:normAutofit lnSpcReduction="10000"/>
          </a:bodyPr>
          <a:lstStyle/>
          <a:p>
            <a:pPr algn="l"/>
            <a:r>
              <a:rPr lang="en-US" sz="1600" kern="1200" dirty="0">
                <a:solidFill>
                  <a:schemeClr val="bg1"/>
                </a:solidFill>
                <a:latin typeface="+mn-lt"/>
                <a:ea typeface="+mn-ea"/>
                <a:cs typeface="+mn-cs"/>
              </a:rPr>
              <a:t>3 technology tiers, spend resources to increase tier.</a:t>
            </a:r>
          </a:p>
          <a:p>
            <a:pPr algn="l"/>
            <a:r>
              <a:rPr lang="en-US" sz="1600" kern="1200" dirty="0">
                <a:solidFill>
                  <a:schemeClr val="bg1"/>
                </a:solidFill>
                <a:latin typeface="+mn-lt"/>
                <a:ea typeface="+mn-ea"/>
                <a:cs typeface="+mn-cs"/>
              </a:rPr>
              <a:t>Increasing tech tier allows player to make more advanced units and upgrade your existing units with better weapons or </a:t>
            </a:r>
            <a:r>
              <a:rPr lang="en-US" sz="1600" kern="1200" dirty="0" err="1">
                <a:solidFill>
                  <a:schemeClr val="bg1"/>
                </a:solidFill>
                <a:latin typeface="+mn-lt"/>
                <a:ea typeface="+mn-ea"/>
                <a:cs typeface="+mn-cs"/>
              </a:rPr>
              <a:t>armour</a:t>
            </a:r>
            <a:r>
              <a:rPr lang="en-US" sz="1600" kern="1200" dirty="0">
                <a:solidFill>
                  <a:schemeClr val="bg1"/>
                </a:solidFill>
                <a:latin typeface="+mn-lt"/>
                <a:ea typeface="+mn-ea"/>
                <a:cs typeface="+mn-cs"/>
              </a:rPr>
              <a:t>.</a:t>
            </a:r>
          </a:p>
          <a:p>
            <a:pPr algn="l"/>
            <a:r>
              <a:rPr lang="en-US" sz="1600" kern="1200" dirty="0">
                <a:solidFill>
                  <a:schemeClr val="bg1"/>
                </a:solidFill>
                <a:latin typeface="+mn-lt"/>
                <a:ea typeface="+mn-ea"/>
                <a:cs typeface="+mn-cs"/>
              </a:rPr>
              <a:t>This will prevent you building units during the upgrade duration.</a:t>
            </a:r>
          </a:p>
          <a:p>
            <a:pPr algn="l"/>
            <a:endParaRPr lang="en-US" sz="1600" kern="1200" dirty="0">
              <a:solidFill>
                <a:schemeClr val="bg1"/>
              </a:solidFill>
              <a:latin typeface="+mn-lt"/>
              <a:ea typeface="+mn-ea"/>
              <a:cs typeface="+mn-cs"/>
            </a:endParaRPr>
          </a:p>
          <a:p>
            <a:pPr algn="l"/>
            <a:r>
              <a:rPr lang="en-US" sz="1600" kern="1200" dirty="0">
                <a:solidFill>
                  <a:schemeClr val="bg1"/>
                </a:solidFill>
                <a:latin typeface="+mn-lt"/>
                <a:ea typeface="+mn-ea"/>
                <a:cs typeface="+mn-cs"/>
              </a:rPr>
              <a:t>Total units for both factions combined: 20</a:t>
            </a:r>
          </a:p>
        </p:txBody>
      </p:sp>
      <p:pic>
        <p:nvPicPr>
          <p:cNvPr id="18" name="Picture 4">
            <a:extLst>
              <a:ext uri="{FF2B5EF4-FFF2-40B4-BE49-F238E27FC236}">
                <a16:creationId xmlns:a16="http://schemas.microsoft.com/office/drawing/2014/main" id="{37CCC08E-2618-4A9D-8EC6-1FFE083041F3}"/>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tretch>
            <a:fillRect/>
          </a:stretch>
        </p:blipFill>
        <p:spPr bwMode="auto">
          <a:xfrm>
            <a:off x="7798421" y="408791"/>
            <a:ext cx="4267374" cy="5947559"/>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Connector 24">
            <a:extLst>
              <a:ext uri="{FF2B5EF4-FFF2-40B4-BE49-F238E27FC236}">
                <a16:creationId xmlns:a16="http://schemas.microsoft.com/office/drawing/2014/main" id="{AC65C03C-3F17-45DC-A1B9-35ACA43397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15176" y="115193"/>
            <a:ext cx="0" cy="6627614"/>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4A161CC-6DC5-4863-B213-94529D6E06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ubtitle 2">
            <a:extLst>
              <a:ext uri="{FF2B5EF4-FFF2-40B4-BE49-F238E27FC236}">
                <a16:creationId xmlns:a16="http://schemas.microsoft.com/office/drawing/2014/main" id="{35538E9D-CB05-4541-A6A3-35EB8C0A5E37}"/>
              </a:ext>
            </a:extLst>
          </p:cNvPr>
          <p:cNvSpPr txBox="1">
            <a:spLocks/>
          </p:cNvSpPr>
          <p:nvPr/>
        </p:nvSpPr>
        <p:spPr>
          <a:xfrm>
            <a:off x="-428450" y="4138053"/>
            <a:ext cx="5036287" cy="269682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endParaRPr lang="en-GB" sz="1600" dirty="0">
              <a:solidFill>
                <a:srgbClr val="0070C0"/>
              </a:solidFill>
            </a:endParaRPr>
          </a:p>
          <a:p>
            <a:pPr algn="r"/>
            <a:r>
              <a:rPr lang="en-GB" sz="1600" dirty="0">
                <a:solidFill>
                  <a:srgbClr val="0070C0"/>
                </a:solidFill>
              </a:rPr>
              <a:t>Tier 1 (Starting): 4 infantry units and 1 Commander</a:t>
            </a:r>
          </a:p>
          <a:p>
            <a:pPr algn="r"/>
            <a:endParaRPr lang="en-GB" sz="1600" dirty="0">
              <a:solidFill>
                <a:srgbClr val="0070C0"/>
              </a:solidFill>
            </a:endParaRPr>
          </a:p>
          <a:p>
            <a:pPr algn="r"/>
            <a:r>
              <a:rPr lang="en-GB" sz="1600" dirty="0">
                <a:solidFill>
                  <a:srgbClr val="0070C0"/>
                </a:solidFill>
              </a:rPr>
              <a:t>Tier 2: 2 elite infantry units and 1 walker tank</a:t>
            </a:r>
          </a:p>
          <a:p>
            <a:pPr algn="r"/>
            <a:endParaRPr lang="en-GB" sz="1600" dirty="0">
              <a:solidFill>
                <a:srgbClr val="0070C0"/>
              </a:solidFill>
            </a:endParaRPr>
          </a:p>
          <a:p>
            <a:pPr algn="r"/>
            <a:r>
              <a:rPr lang="en-GB" sz="1600" dirty="0">
                <a:solidFill>
                  <a:srgbClr val="0070C0"/>
                </a:solidFill>
              </a:rPr>
              <a:t>Tier 3: Main Battle tank and Super Unit</a:t>
            </a:r>
          </a:p>
          <a:p>
            <a:pPr algn="r"/>
            <a:endParaRPr lang="en-GB" sz="1600" dirty="0">
              <a:solidFill>
                <a:srgbClr val="0070C0"/>
              </a:solidFill>
            </a:endParaRPr>
          </a:p>
          <a:p>
            <a:pPr algn="r"/>
            <a:endParaRPr lang="en-GB" sz="1600" dirty="0">
              <a:solidFill>
                <a:srgbClr val="0070C0"/>
              </a:solidFill>
            </a:endParaRPr>
          </a:p>
        </p:txBody>
      </p:sp>
      <p:grpSp>
        <p:nvGrpSpPr>
          <p:cNvPr id="22" name="Group 21">
            <a:extLst>
              <a:ext uri="{FF2B5EF4-FFF2-40B4-BE49-F238E27FC236}">
                <a16:creationId xmlns:a16="http://schemas.microsoft.com/office/drawing/2014/main" id="{F17FDAAE-81DC-4EA1-9BBA-5E4B1E523351}"/>
              </a:ext>
            </a:extLst>
          </p:cNvPr>
          <p:cNvGrpSpPr/>
          <p:nvPr/>
        </p:nvGrpSpPr>
        <p:grpSpPr>
          <a:xfrm>
            <a:off x="4604392" y="4411075"/>
            <a:ext cx="2428631" cy="1897650"/>
            <a:chOff x="6872097" y="3063161"/>
            <a:chExt cx="2428631" cy="1897650"/>
          </a:xfrm>
        </p:grpSpPr>
        <p:pic>
          <p:nvPicPr>
            <p:cNvPr id="24" name="Picture 23">
              <a:extLst>
                <a:ext uri="{FF2B5EF4-FFF2-40B4-BE49-F238E27FC236}">
                  <a16:creationId xmlns:a16="http://schemas.microsoft.com/office/drawing/2014/main" id="{9614AD78-43C9-4561-8C56-F0F043D1F4C5}"/>
                </a:ext>
              </a:extLst>
            </p:cNvPr>
            <p:cNvPicPr>
              <a:picLocks noChangeAspect="1"/>
            </p:cNvPicPr>
            <p:nvPr/>
          </p:nvPicPr>
          <p:blipFill>
            <a:blip r:embed="rId3"/>
            <a:stretch>
              <a:fillRect/>
            </a:stretch>
          </p:blipFill>
          <p:spPr>
            <a:xfrm>
              <a:off x="8851584" y="3063161"/>
              <a:ext cx="449144" cy="449144"/>
            </a:xfrm>
            <a:prstGeom prst="rect">
              <a:avLst/>
            </a:prstGeom>
          </p:spPr>
        </p:pic>
        <p:pic>
          <p:nvPicPr>
            <p:cNvPr id="26" name="Picture 25">
              <a:extLst>
                <a:ext uri="{FF2B5EF4-FFF2-40B4-BE49-F238E27FC236}">
                  <a16:creationId xmlns:a16="http://schemas.microsoft.com/office/drawing/2014/main" id="{2FC0A4E4-4DAD-46E3-8DFE-14F9F818B77D}"/>
                </a:ext>
              </a:extLst>
            </p:cNvPr>
            <p:cNvPicPr>
              <a:picLocks noChangeAspect="1"/>
            </p:cNvPicPr>
            <p:nvPr/>
          </p:nvPicPr>
          <p:blipFill>
            <a:blip r:embed="rId4"/>
            <a:stretch>
              <a:fillRect/>
            </a:stretch>
          </p:blipFill>
          <p:spPr>
            <a:xfrm>
              <a:off x="7867990" y="3763016"/>
              <a:ext cx="438805" cy="438805"/>
            </a:xfrm>
            <a:prstGeom prst="rect">
              <a:avLst/>
            </a:prstGeom>
          </p:spPr>
        </p:pic>
        <p:pic>
          <p:nvPicPr>
            <p:cNvPr id="28" name="Picture 27">
              <a:extLst>
                <a:ext uri="{FF2B5EF4-FFF2-40B4-BE49-F238E27FC236}">
                  <a16:creationId xmlns:a16="http://schemas.microsoft.com/office/drawing/2014/main" id="{17703FA4-73FC-424D-9221-7DA8FFE6ADF0}"/>
                </a:ext>
              </a:extLst>
            </p:cNvPr>
            <p:cNvPicPr>
              <a:picLocks noChangeAspect="1"/>
            </p:cNvPicPr>
            <p:nvPr/>
          </p:nvPicPr>
          <p:blipFill>
            <a:blip r:embed="rId5"/>
            <a:stretch>
              <a:fillRect/>
            </a:stretch>
          </p:blipFill>
          <p:spPr>
            <a:xfrm>
              <a:off x="6872097" y="4499233"/>
              <a:ext cx="438806" cy="438806"/>
            </a:xfrm>
            <a:prstGeom prst="rect">
              <a:avLst/>
            </a:prstGeom>
          </p:spPr>
        </p:pic>
        <p:pic>
          <p:nvPicPr>
            <p:cNvPr id="29" name="Picture 28">
              <a:extLst>
                <a:ext uri="{FF2B5EF4-FFF2-40B4-BE49-F238E27FC236}">
                  <a16:creationId xmlns:a16="http://schemas.microsoft.com/office/drawing/2014/main" id="{8DFC7153-09CA-4EDE-A2B6-70EB866AE100}"/>
                </a:ext>
              </a:extLst>
            </p:cNvPr>
            <p:cNvPicPr>
              <a:picLocks noChangeAspect="1"/>
            </p:cNvPicPr>
            <p:nvPr/>
          </p:nvPicPr>
          <p:blipFill>
            <a:blip r:embed="rId6"/>
            <a:stretch>
              <a:fillRect/>
            </a:stretch>
          </p:blipFill>
          <p:spPr>
            <a:xfrm>
              <a:off x="8350965" y="3063803"/>
              <a:ext cx="449144" cy="449144"/>
            </a:xfrm>
            <a:prstGeom prst="rect">
              <a:avLst/>
            </a:prstGeom>
          </p:spPr>
        </p:pic>
        <p:pic>
          <p:nvPicPr>
            <p:cNvPr id="30" name="Picture 29">
              <a:extLst>
                <a:ext uri="{FF2B5EF4-FFF2-40B4-BE49-F238E27FC236}">
                  <a16:creationId xmlns:a16="http://schemas.microsoft.com/office/drawing/2014/main" id="{7DD8C946-3A47-4E0D-9357-40DD940C1CC3}"/>
                </a:ext>
              </a:extLst>
            </p:cNvPr>
            <p:cNvPicPr>
              <a:picLocks noChangeAspect="1"/>
            </p:cNvPicPr>
            <p:nvPr/>
          </p:nvPicPr>
          <p:blipFill>
            <a:blip r:embed="rId7"/>
            <a:stretch>
              <a:fillRect/>
            </a:stretch>
          </p:blipFill>
          <p:spPr>
            <a:xfrm>
              <a:off x="7857651" y="3063803"/>
              <a:ext cx="449144" cy="449144"/>
            </a:xfrm>
            <a:prstGeom prst="rect">
              <a:avLst/>
            </a:prstGeom>
          </p:spPr>
        </p:pic>
        <p:pic>
          <p:nvPicPr>
            <p:cNvPr id="31" name="Picture 30">
              <a:extLst>
                <a:ext uri="{FF2B5EF4-FFF2-40B4-BE49-F238E27FC236}">
                  <a16:creationId xmlns:a16="http://schemas.microsoft.com/office/drawing/2014/main" id="{A1C34219-2DE2-497E-A43F-6B33DF11734B}"/>
                </a:ext>
              </a:extLst>
            </p:cNvPr>
            <p:cNvPicPr>
              <a:picLocks noChangeAspect="1"/>
            </p:cNvPicPr>
            <p:nvPr/>
          </p:nvPicPr>
          <p:blipFill>
            <a:blip r:embed="rId8"/>
            <a:stretch>
              <a:fillRect/>
            </a:stretch>
          </p:blipFill>
          <p:spPr>
            <a:xfrm>
              <a:off x="6909836" y="3074143"/>
              <a:ext cx="438804" cy="438804"/>
            </a:xfrm>
            <a:prstGeom prst="rect">
              <a:avLst/>
            </a:prstGeom>
          </p:spPr>
        </p:pic>
        <p:pic>
          <p:nvPicPr>
            <p:cNvPr id="32" name="Picture 31">
              <a:extLst>
                <a:ext uri="{FF2B5EF4-FFF2-40B4-BE49-F238E27FC236}">
                  <a16:creationId xmlns:a16="http://schemas.microsoft.com/office/drawing/2014/main" id="{AF83F9F7-F566-4825-9A44-E4A2D4F8A50A}"/>
                </a:ext>
              </a:extLst>
            </p:cNvPr>
            <p:cNvPicPr>
              <a:picLocks noChangeAspect="1"/>
            </p:cNvPicPr>
            <p:nvPr/>
          </p:nvPicPr>
          <p:blipFill>
            <a:blip r:embed="rId9"/>
            <a:stretch>
              <a:fillRect/>
            </a:stretch>
          </p:blipFill>
          <p:spPr>
            <a:xfrm>
              <a:off x="7351904" y="4499233"/>
              <a:ext cx="461578" cy="461578"/>
            </a:xfrm>
            <a:prstGeom prst="rect">
              <a:avLst/>
            </a:prstGeom>
          </p:spPr>
        </p:pic>
        <p:pic>
          <p:nvPicPr>
            <p:cNvPr id="33" name="Picture 32">
              <a:extLst>
                <a:ext uri="{FF2B5EF4-FFF2-40B4-BE49-F238E27FC236}">
                  <a16:creationId xmlns:a16="http://schemas.microsoft.com/office/drawing/2014/main" id="{4126406C-1D2C-40C4-950C-2A6A4921E5FD}"/>
                </a:ext>
              </a:extLst>
            </p:cNvPr>
            <p:cNvPicPr>
              <a:picLocks noChangeAspect="1"/>
            </p:cNvPicPr>
            <p:nvPr/>
          </p:nvPicPr>
          <p:blipFill>
            <a:blip r:embed="rId10"/>
            <a:stretch>
              <a:fillRect/>
            </a:stretch>
          </p:blipFill>
          <p:spPr>
            <a:xfrm>
              <a:off x="7377109" y="3763017"/>
              <a:ext cx="438804" cy="438804"/>
            </a:xfrm>
            <a:prstGeom prst="rect">
              <a:avLst/>
            </a:prstGeom>
          </p:spPr>
        </p:pic>
        <p:pic>
          <p:nvPicPr>
            <p:cNvPr id="34" name="Picture 33">
              <a:extLst>
                <a:ext uri="{FF2B5EF4-FFF2-40B4-BE49-F238E27FC236}">
                  <a16:creationId xmlns:a16="http://schemas.microsoft.com/office/drawing/2014/main" id="{2BB82CEF-8501-486A-8816-5E869C448790}"/>
                </a:ext>
              </a:extLst>
            </p:cNvPr>
            <p:cNvPicPr>
              <a:picLocks noChangeAspect="1"/>
            </p:cNvPicPr>
            <p:nvPr/>
          </p:nvPicPr>
          <p:blipFill>
            <a:blip r:embed="rId11"/>
            <a:stretch>
              <a:fillRect/>
            </a:stretch>
          </p:blipFill>
          <p:spPr>
            <a:xfrm>
              <a:off x="6880260" y="3763017"/>
              <a:ext cx="438804" cy="438804"/>
            </a:xfrm>
            <a:prstGeom prst="rect">
              <a:avLst/>
            </a:prstGeom>
          </p:spPr>
        </p:pic>
        <p:pic>
          <p:nvPicPr>
            <p:cNvPr id="35" name="Picture 34">
              <a:extLst>
                <a:ext uri="{FF2B5EF4-FFF2-40B4-BE49-F238E27FC236}">
                  <a16:creationId xmlns:a16="http://schemas.microsoft.com/office/drawing/2014/main" id="{0D7F8F7E-71D7-4CF9-9F2E-0D6CAE55DA7C}"/>
                </a:ext>
              </a:extLst>
            </p:cNvPr>
            <p:cNvPicPr>
              <a:picLocks noChangeAspect="1"/>
            </p:cNvPicPr>
            <p:nvPr/>
          </p:nvPicPr>
          <p:blipFill>
            <a:blip r:embed="rId8"/>
            <a:stretch>
              <a:fillRect/>
            </a:stretch>
          </p:blipFill>
          <p:spPr>
            <a:xfrm>
              <a:off x="7374678" y="3074143"/>
              <a:ext cx="438804" cy="438804"/>
            </a:xfrm>
            <a:prstGeom prst="rect">
              <a:avLst/>
            </a:prstGeom>
          </p:spPr>
        </p:pic>
      </p:grpSp>
    </p:spTree>
    <p:extLst>
      <p:ext uri="{BB962C8B-B14F-4D97-AF65-F5344CB8AC3E}">
        <p14:creationId xmlns:p14="http://schemas.microsoft.com/office/powerpoint/2010/main" val="40786163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9879A-448C-4688-B4F6-183375E9DF31}"/>
              </a:ext>
            </a:extLst>
          </p:cNvPr>
          <p:cNvSpPr>
            <a:spLocks noGrp="1"/>
          </p:cNvSpPr>
          <p:nvPr>
            <p:ph type="ctrTitle"/>
          </p:nvPr>
        </p:nvSpPr>
        <p:spPr>
          <a:xfrm>
            <a:off x="1524000" y="132462"/>
            <a:ext cx="9144000" cy="974885"/>
          </a:xfrm>
        </p:spPr>
        <p:txBody>
          <a:bodyPr/>
          <a:lstStyle/>
          <a:p>
            <a:r>
              <a:rPr lang="en-GB" b="1" u="sng" dirty="0"/>
              <a:t>Factions</a:t>
            </a:r>
          </a:p>
        </p:txBody>
      </p:sp>
      <p:sp>
        <p:nvSpPr>
          <p:cNvPr id="3" name="Subtitle 2">
            <a:extLst>
              <a:ext uri="{FF2B5EF4-FFF2-40B4-BE49-F238E27FC236}">
                <a16:creationId xmlns:a16="http://schemas.microsoft.com/office/drawing/2014/main" id="{BB33D67A-4B0B-4DDB-BFBD-5952EC191C02}"/>
              </a:ext>
            </a:extLst>
          </p:cNvPr>
          <p:cNvSpPr>
            <a:spLocks noGrp="1"/>
          </p:cNvSpPr>
          <p:nvPr>
            <p:ph type="subTitle" idx="1"/>
          </p:nvPr>
        </p:nvSpPr>
        <p:spPr>
          <a:xfrm>
            <a:off x="819324" y="1233182"/>
            <a:ext cx="10749094" cy="2808215"/>
          </a:xfrm>
        </p:spPr>
        <p:txBody>
          <a:bodyPr>
            <a:normAutofit/>
          </a:bodyPr>
          <a:lstStyle/>
          <a:p>
            <a:pPr algn="l"/>
            <a:r>
              <a:rPr lang="en-GB" sz="2000" u="sng" dirty="0">
                <a:effectLst>
                  <a:outerShdw blurRad="38100" dist="38100" dir="2700000" algn="tl">
                    <a:srgbClr val="000000">
                      <a:alpha val="43137"/>
                    </a:srgbClr>
                  </a:outerShdw>
                </a:effectLst>
              </a:rPr>
              <a:t>Hero: Humanity</a:t>
            </a:r>
          </a:p>
          <a:p>
            <a:pPr algn="l"/>
            <a:r>
              <a:rPr lang="en-GB" sz="2000" dirty="0">
                <a:solidFill>
                  <a:srgbClr val="92D050"/>
                </a:solidFill>
                <a:effectLst>
                  <a:outerShdw blurRad="38100" dist="38100" dir="2700000" algn="tl">
                    <a:srgbClr val="000000">
                      <a:alpha val="43137"/>
                    </a:srgbClr>
                  </a:outerShdw>
                </a:effectLst>
              </a:rPr>
              <a:t>Strengths: Powerful mid game infantry and very powerful late game vehicles, manoeuvrable via jumps and teleports, swarm squads have large squad sizes whilst small squads have good health</a:t>
            </a:r>
          </a:p>
          <a:p>
            <a:pPr algn="l"/>
            <a:r>
              <a:rPr lang="en-GB" sz="2000" dirty="0">
                <a:solidFill>
                  <a:srgbClr val="C00000"/>
                </a:solidFill>
                <a:effectLst>
                  <a:outerShdw blurRad="38100" dist="38100" dir="2700000" algn="tl">
                    <a:srgbClr val="000000">
                      <a:alpha val="43137"/>
                    </a:srgbClr>
                  </a:outerShdw>
                </a:effectLst>
              </a:rPr>
              <a:t>Weaknesses: Fleshy early game units, weaker melee walker, lacking on some abilities as non-magical units</a:t>
            </a:r>
          </a:p>
          <a:p>
            <a:pPr algn="l"/>
            <a:r>
              <a:rPr lang="en-GB" sz="2000" dirty="0">
                <a:solidFill>
                  <a:schemeClr val="accent4">
                    <a:lumMod val="60000"/>
                    <a:lumOff val="40000"/>
                  </a:schemeClr>
                </a:solidFill>
                <a:effectLst>
                  <a:outerShdw blurRad="38100" dist="38100" dir="2700000" algn="tl">
                    <a:srgbClr val="000000">
                      <a:alpha val="43137"/>
                    </a:srgbClr>
                  </a:outerShdw>
                </a:effectLst>
              </a:rPr>
              <a:t>Key Point: Defensive Race. Excellent Ranged Weapons and Defences</a:t>
            </a:r>
          </a:p>
          <a:p>
            <a:pPr algn="l"/>
            <a:endParaRPr lang="en-GB" sz="2000" dirty="0">
              <a:effectLst>
                <a:outerShdw blurRad="38100" dist="38100" dir="2700000" algn="tl">
                  <a:srgbClr val="000000">
                    <a:alpha val="43137"/>
                  </a:srgbClr>
                </a:outerShdw>
              </a:effectLst>
            </a:endParaRPr>
          </a:p>
        </p:txBody>
      </p:sp>
      <p:sp>
        <p:nvSpPr>
          <p:cNvPr id="4" name="Subtitle 2">
            <a:extLst>
              <a:ext uri="{FF2B5EF4-FFF2-40B4-BE49-F238E27FC236}">
                <a16:creationId xmlns:a16="http://schemas.microsoft.com/office/drawing/2014/main" id="{944D0A32-41BF-4893-8C76-8C7E499AAB74}"/>
              </a:ext>
            </a:extLst>
          </p:cNvPr>
          <p:cNvSpPr txBox="1">
            <a:spLocks/>
          </p:cNvSpPr>
          <p:nvPr/>
        </p:nvSpPr>
        <p:spPr>
          <a:xfrm>
            <a:off x="819324" y="3840061"/>
            <a:ext cx="10648426" cy="280821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000" u="sng" dirty="0">
                <a:effectLst>
                  <a:outerShdw blurRad="38100" dist="38100" dir="2700000" algn="tl">
                    <a:srgbClr val="000000">
                      <a:alpha val="43137"/>
                    </a:srgbClr>
                  </a:outerShdw>
                </a:effectLst>
              </a:rPr>
              <a:t>Villain: Legion of Hell</a:t>
            </a:r>
          </a:p>
          <a:p>
            <a:pPr algn="l"/>
            <a:r>
              <a:rPr lang="en-GB" sz="2000" dirty="0">
                <a:solidFill>
                  <a:srgbClr val="92D050"/>
                </a:solidFill>
                <a:effectLst>
                  <a:outerShdw blurRad="38100" dist="38100" dir="2700000" algn="tl">
                    <a:srgbClr val="000000">
                      <a:alpha val="43137"/>
                    </a:srgbClr>
                  </a:outerShdw>
                </a:effectLst>
              </a:rPr>
              <a:t>Strengths: Strong melee, able to get heavy infantry early on, fields Daemons who are immune to morale, excellent damage output, possess magic so field more variety of abilities</a:t>
            </a:r>
          </a:p>
          <a:p>
            <a:pPr algn="l"/>
            <a:r>
              <a:rPr lang="en-GB" sz="2000" dirty="0">
                <a:solidFill>
                  <a:srgbClr val="C00000"/>
                </a:solidFill>
                <a:effectLst>
                  <a:outerShdw blurRad="38100" dist="38100" dir="2700000" algn="tl">
                    <a:srgbClr val="000000">
                      <a:alpha val="43137"/>
                    </a:srgbClr>
                  </a:outerShdw>
                </a:effectLst>
              </a:rPr>
              <a:t>Weaknesses: Generally expensive, non-armoured infantry are glass-cannons, somewhat lacking for good ranged units, receive combat penalties when in bright areas, generally small squad sizes</a:t>
            </a:r>
          </a:p>
          <a:p>
            <a:pPr algn="l"/>
            <a:r>
              <a:rPr lang="en-GB" sz="2000" dirty="0">
                <a:solidFill>
                  <a:schemeClr val="accent4">
                    <a:lumMod val="60000"/>
                    <a:lumOff val="40000"/>
                  </a:schemeClr>
                </a:solidFill>
                <a:effectLst>
                  <a:outerShdw blurRad="38100" dist="38100" dir="2700000" algn="tl">
                    <a:srgbClr val="000000">
                      <a:alpha val="43137"/>
                    </a:srgbClr>
                  </a:outerShdw>
                </a:effectLst>
              </a:rPr>
              <a:t>Key Point: Aggressive Race. Excellent Damage and either is immune or benefits from loosing morale</a:t>
            </a:r>
          </a:p>
        </p:txBody>
      </p:sp>
    </p:spTree>
    <p:extLst>
      <p:ext uri="{BB962C8B-B14F-4D97-AF65-F5344CB8AC3E}">
        <p14:creationId xmlns:p14="http://schemas.microsoft.com/office/powerpoint/2010/main" val="25416203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7ADA2-0424-4A80-AEA3-176F21479618}"/>
              </a:ext>
            </a:extLst>
          </p:cNvPr>
          <p:cNvSpPr>
            <a:spLocks noGrp="1"/>
          </p:cNvSpPr>
          <p:nvPr>
            <p:ph type="ctrTitle"/>
          </p:nvPr>
        </p:nvSpPr>
        <p:spPr>
          <a:xfrm>
            <a:off x="1524000" y="330855"/>
            <a:ext cx="9144000" cy="1050994"/>
          </a:xfrm>
        </p:spPr>
        <p:txBody>
          <a:bodyPr/>
          <a:lstStyle/>
          <a:p>
            <a:r>
              <a:rPr lang="en-GB" b="1" u="sng" dirty="0"/>
              <a:t>Example unit</a:t>
            </a:r>
          </a:p>
        </p:txBody>
      </p:sp>
      <p:pic>
        <p:nvPicPr>
          <p:cNvPr id="7" name="Picture 6">
            <a:extLst>
              <a:ext uri="{FF2B5EF4-FFF2-40B4-BE49-F238E27FC236}">
                <a16:creationId xmlns:a16="http://schemas.microsoft.com/office/drawing/2014/main" id="{66952CD3-6173-42B0-A07D-3E94B5E61022}"/>
              </a:ext>
            </a:extLst>
          </p:cNvPr>
          <p:cNvPicPr>
            <a:picLocks noChangeAspect="1"/>
          </p:cNvPicPr>
          <p:nvPr/>
        </p:nvPicPr>
        <p:blipFill>
          <a:blip r:embed="rId2"/>
          <a:stretch>
            <a:fillRect/>
          </a:stretch>
        </p:blipFill>
        <p:spPr>
          <a:xfrm>
            <a:off x="0" y="1240587"/>
            <a:ext cx="12192000" cy="5424576"/>
          </a:xfrm>
          <a:prstGeom prst="rect">
            <a:avLst/>
          </a:prstGeom>
        </p:spPr>
      </p:pic>
    </p:spTree>
    <p:extLst>
      <p:ext uri="{BB962C8B-B14F-4D97-AF65-F5344CB8AC3E}">
        <p14:creationId xmlns:p14="http://schemas.microsoft.com/office/powerpoint/2010/main" val="27007109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4712F7-AC14-43FD-8E98-BCD0BE09A318}"/>
              </a:ext>
            </a:extLst>
          </p:cNvPr>
          <p:cNvPicPr>
            <a:picLocks noChangeAspect="1"/>
          </p:cNvPicPr>
          <p:nvPr/>
        </p:nvPicPr>
        <p:blipFill>
          <a:blip r:embed="rId2"/>
          <a:stretch>
            <a:fillRect/>
          </a:stretch>
        </p:blipFill>
        <p:spPr>
          <a:xfrm>
            <a:off x="0" y="864910"/>
            <a:ext cx="12192000" cy="5128181"/>
          </a:xfrm>
          <a:prstGeom prst="rect">
            <a:avLst/>
          </a:prstGeom>
        </p:spPr>
      </p:pic>
      <p:cxnSp>
        <p:nvCxnSpPr>
          <p:cNvPr id="3" name="Straight Connector 2">
            <a:extLst>
              <a:ext uri="{FF2B5EF4-FFF2-40B4-BE49-F238E27FC236}">
                <a16:creationId xmlns:a16="http://schemas.microsoft.com/office/drawing/2014/main" id="{8D151485-C82F-4839-A78A-31BCB32E62AD}"/>
              </a:ext>
            </a:extLst>
          </p:cNvPr>
          <p:cNvCxnSpPr>
            <a:cxnSpLocks/>
          </p:cNvCxnSpPr>
          <p:nvPr/>
        </p:nvCxnSpPr>
        <p:spPr>
          <a:xfrm>
            <a:off x="6657975" y="864909"/>
            <a:ext cx="0" cy="50120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4A1F508-8D5C-4969-A092-1F373ACE39A2}"/>
              </a:ext>
            </a:extLst>
          </p:cNvPr>
          <p:cNvSpPr txBox="1"/>
          <p:nvPr/>
        </p:nvSpPr>
        <p:spPr>
          <a:xfrm>
            <a:off x="5800726" y="5876925"/>
            <a:ext cx="2009769" cy="738664"/>
          </a:xfrm>
          <a:prstGeom prst="rect">
            <a:avLst/>
          </a:prstGeom>
          <a:noFill/>
        </p:spPr>
        <p:txBody>
          <a:bodyPr wrap="square" rtlCol="0">
            <a:spAutoFit/>
          </a:bodyPr>
          <a:lstStyle/>
          <a:p>
            <a:r>
              <a:rPr lang="en-GB" sz="1400" dirty="0"/>
              <a:t>Most code done, game playable in some form start to end</a:t>
            </a:r>
          </a:p>
        </p:txBody>
      </p:sp>
    </p:spTree>
    <p:extLst>
      <p:ext uri="{BB962C8B-B14F-4D97-AF65-F5344CB8AC3E}">
        <p14:creationId xmlns:p14="http://schemas.microsoft.com/office/powerpoint/2010/main" val="3856536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91F172-C99A-4913-B37C-CB6159CBD35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26743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B3FA7-39D9-465F-AE07-B3AA52734C87}"/>
              </a:ext>
            </a:extLst>
          </p:cNvPr>
          <p:cNvSpPr>
            <a:spLocks noGrp="1"/>
          </p:cNvSpPr>
          <p:nvPr>
            <p:ph type="title"/>
          </p:nvPr>
        </p:nvSpPr>
        <p:spPr>
          <a:xfrm>
            <a:off x="938504" y="0"/>
            <a:ext cx="6057914" cy="1325563"/>
          </a:xfrm>
        </p:spPr>
        <p:txBody>
          <a:bodyPr/>
          <a:lstStyle/>
          <a:p>
            <a:r>
              <a:rPr lang="en-GB" dirty="0"/>
              <a:t>Terrain Overall</a:t>
            </a:r>
          </a:p>
        </p:txBody>
      </p:sp>
      <p:pic>
        <p:nvPicPr>
          <p:cNvPr id="13" name="Picture 12">
            <a:extLst>
              <a:ext uri="{FF2B5EF4-FFF2-40B4-BE49-F238E27FC236}">
                <a16:creationId xmlns:a16="http://schemas.microsoft.com/office/drawing/2014/main" id="{78744822-5674-4A5E-B98B-D7A2FD94CA9A}"/>
              </a:ext>
            </a:extLst>
          </p:cNvPr>
          <p:cNvPicPr>
            <a:picLocks noChangeAspect="1"/>
          </p:cNvPicPr>
          <p:nvPr/>
        </p:nvPicPr>
        <p:blipFill>
          <a:blip r:embed="rId2"/>
          <a:stretch>
            <a:fillRect/>
          </a:stretch>
        </p:blipFill>
        <p:spPr>
          <a:xfrm>
            <a:off x="830316" y="3726926"/>
            <a:ext cx="3639208" cy="2656892"/>
          </a:xfrm>
          <a:prstGeom prst="rect">
            <a:avLst/>
          </a:prstGeom>
        </p:spPr>
      </p:pic>
      <p:pic>
        <p:nvPicPr>
          <p:cNvPr id="15" name="Picture 14">
            <a:extLst>
              <a:ext uri="{FF2B5EF4-FFF2-40B4-BE49-F238E27FC236}">
                <a16:creationId xmlns:a16="http://schemas.microsoft.com/office/drawing/2014/main" id="{730E17EE-88E6-4291-9D5C-8E1ACC86958A}"/>
              </a:ext>
            </a:extLst>
          </p:cNvPr>
          <p:cNvPicPr>
            <a:picLocks noChangeAspect="1"/>
          </p:cNvPicPr>
          <p:nvPr/>
        </p:nvPicPr>
        <p:blipFill>
          <a:blip r:embed="rId3"/>
          <a:stretch>
            <a:fillRect/>
          </a:stretch>
        </p:blipFill>
        <p:spPr>
          <a:xfrm>
            <a:off x="4176272" y="1045415"/>
            <a:ext cx="5057923" cy="5607698"/>
          </a:xfrm>
          <a:prstGeom prst="rect">
            <a:avLst/>
          </a:prstGeom>
        </p:spPr>
      </p:pic>
      <p:pic>
        <p:nvPicPr>
          <p:cNvPr id="17" name="Picture 16">
            <a:extLst>
              <a:ext uri="{FF2B5EF4-FFF2-40B4-BE49-F238E27FC236}">
                <a16:creationId xmlns:a16="http://schemas.microsoft.com/office/drawing/2014/main" id="{F9D38616-F737-495D-A330-84406F35F01B}"/>
              </a:ext>
            </a:extLst>
          </p:cNvPr>
          <p:cNvPicPr>
            <a:picLocks noChangeAspect="1"/>
          </p:cNvPicPr>
          <p:nvPr/>
        </p:nvPicPr>
        <p:blipFill>
          <a:blip r:embed="rId4"/>
          <a:stretch>
            <a:fillRect/>
          </a:stretch>
        </p:blipFill>
        <p:spPr>
          <a:xfrm>
            <a:off x="737896" y="1206108"/>
            <a:ext cx="3964733" cy="2643156"/>
          </a:xfrm>
          <a:prstGeom prst="rect">
            <a:avLst/>
          </a:prstGeom>
        </p:spPr>
      </p:pic>
      <p:pic>
        <p:nvPicPr>
          <p:cNvPr id="21" name="Picture 20">
            <a:extLst>
              <a:ext uri="{FF2B5EF4-FFF2-40B4-BE49-F238E27FC236}">
                <a16:creationId xmlns:a16="http://schemas.microsoft.com/office/drawing/2014/main" id="{91422B6C-B12A-42BC-8BE5-E4EC8AC70296}"/>
              </a:ext>
            </a:extLst>
          </p:cNvPr>
          <p:cNvPicPr>
            <a:picLocks noChangeAspect="1"/>
          </p:cNvPicPr>
          <p:nvPr/>
        </p:nvPicPr>
        <p:blipFill>
          <a:blip r:embed="rId5"/>
          <a:stretch>
            <a:fillRect/>
          </a:stretch>
        </p:blipFill>
        <p:spPr>
          <a:xfrm>
            <a:off x="9066244" y="5066523"/>
            <a:ext cx="2181281" cy="1090642"/>
          </a:xfrm>
          <a:prstGeom prst="rect">
            <a:avLst/>
          </a:prstGeom>
        </p:spPr>
      </p:pic>
      <p:pic>
        <p:nvPicPr>
          <p:cNvPr id="23" name="Picture 22">
            <a:extLst>
              <a:ext uri="{FF2B5EF4-FFF2-40B4-BE49-F238E27FC236}">
                <a16:creationId xmlns:a16="http://schemas.microsoft.com/office/drawing/2014/main" id="{E443AC89-4D7B-4DE5-BE22-7A803B8DCF82}"/>
              </a:ext>
            </a:extLst>
          </p:cNvPr>
          <p:cNvPicPr>
            <a:picLocks noChangeAspect="1"/>
          </p:cNvPicPr>
          <p:nvPr/>
        </p:nvPicPr>
        <p:blipFill>
          <a:blip r:embed="rId6"/>
          <a:stretch>
            <a:fillRect/>
          </a:stretch>
        </p:blipFill>
        <p:spPr>
          <a:xfrm>
            <a:off x="9066244" y="1437530"/>
            <a:ext cx="1725335" cy="1325563"/>
          </a:xfrm>
          <a:prstGeom prst="rect">
            <a:avLst/>
          </a:prstGeom>
        </p:spPr>
      </p:pic>
      <p:sp>
        <p:nvSpPr>
          <p:cNvPr id="3" name="TextBox 2">
            <a:extLst>
              <a:ext uri="{FF2B5EF4-FFF2-40B4-BE49-F238E27FC236}">
                <a16:creationId xmlns:a16="http://schemas.microsoft.com/office/drawing/2014/main" id="{23EC4EFC-236C-41E7-B5CE-9D6580525287}"/>
              </a:ext>
            </a:extLst>
          </p:cNvPr>
          <p:cNvSpPr txBox="1"/>
          <p:nvPr/>
        </p:nvSpPr>
        <p:spPr>
          <a:xfrm>
            <a:off x="8940410" y="2296853"/>
            <a:ext cx="1034100" cy="646331"/>
          </a:xfrm>
          <a:prstGeom prst="rect">
            <a:avLst/>
          </a:prstGeom>
          <a:noFill/>
        </p:spPr>
        <p:txBody>
          <a:bodyPr wrap="square" rtlCol="0">
            <a:spAutoFit/>
          </a:bodyPr>
          <a:lstStyle/>
          <a:p>
            <a:r>
              <a:rPr lang="en-GB" sz="1200" dirty="0"/>
              <a:t>Main colours, reds and cold shades</a:t>
            </a:r>
          </a:p>
        </p:txBody>
      </p:sp>
      <p:sp>
        <p:nvSpPr>
          <p:cNvPr id="9" name="TextBox 8">
            <a:extLst>
              <a:ext uri="{FF2B5EF4-FFF2-40B4-BE49-F238E27FC236}">
                <a16:creationId xmlns:a16="http://schemas.microsoft.com/office/drawing/2014/main" id="{1D90FD1E-BC77-47EC-B68B-66BA9FC9AA45}"/>
              </a:ext>
            </a:extLst>
          </p:cNvPr>
          <p:cNvSpPr txBox="1"/>
          <p:nvPr/>
        </p:nvSpPr>
        <p:spPr>
          <a:xfrm>
            <a:off x="10122680" y="4965513"/>
            <a:ext cx="1239004" cy="646331"/>
          </a:xfrm>
          <a:prstGeom prst="rect">
            <a:avLst/>
          </a:prstGeom>
          <a:noFill/>
        </p:spPr>
        <p:txBody>
          <a:bodyPr wrap="square" rtlCol="0">
            <a:spAutoFit/>
          </a:bodyPr>
          <a:lstStyle/>
          <a:p>
            <a:r>
              <a:rPr lang="en-GB" sz="1200" dirty="0"/>
              <a:t>Secondary colours, rocks and vegetation</a:t>
            </a:r>
          </a:p>
        </p:txBody>
      </p:sp>
      <p:sp>
        <p:nvSpPr>
          <p:cNvPr id="4" name="TextBox 3">
            <a:extLst>
              <a:ext uri="{FF2B5EF4-FFF2-40B4-BE49-F238E27FC236}">
                <a16:creationId xmlns:a16="http://schemas.microsoft.com/office/drawing/2014/main" id="{671DF7CC-713D-450C-B7C7-559393B6AF57}"/>
              </a:ext>
            </a:extLst>
          </p:cNvPr>
          <p:cNvSpPr txBox="1"/>
          <p:nvPr/>
        </p:nvSpPr>
        <p:spPr>
          <a:xfrm>
            <a:off x="9066244" y="3271706"/>
            <a:ext cx="2099503" cy="1200329"/>
          </a:xfrm>
          <a:prstGeom prst="rect">
            <a:avLst/>
          </a:prstGeom>
          <a:noFill/>
        </p:spPr>
        <p:txBody>
          <a:bodyPr wrap="square" rtlCol="0">
            <a:spAutoFit/>
          </a:bodyPr>
          <a:lstStyle/>
          <a:p>
            <a:r>
              <a:rPr lang="en-GB" dirty="0"/>
              <a:t>Semi-realistic feel / slightly cartoony with lots of colour saturation</a:t>
            </a:r>
          </a:p>
        </p:txBody>
      </p:sp>
      <p:sp>
        <p:nvSpPr>
          <p:cNvPr id="11" name="TextBox 10">
            <a:extLst>
              <a:ext uri="{FF2B5EF4-FFF2-40B4-BE49-F238E27FC236}">
                <a16:creationId xmlns:a16="http://schemas.microsoft.com/office/drawing/2014/main" id="{E5FE8B65-62FC-4384-A278-1AF8F2D8F97A}"/>
              </a:ext>
            </a:extLst>
          </p:cNvPr>
          <p:cNvSpPr txBox="1"/>
          <p:nvPr/>
        </p:nvSpPr>
        <p:spPr>
          <a:xfrm>
            <a:off x="896646" y="1209548"/>
            <a:ext cx="3647231" cy="276999"/>
          </a:xfrm>
          <a:prstGeom prst="rect">
            <a:avLst/>
          </a:prstGeom>
          <a:noFill/>
        </p:spPr>
        <p:txBody>
          <a:bodyPr wrap="square" rtlCol="0">
            <a:spAutoFit/>
          </a:bodyPr>
          <a:lstStyle/>
          <a:p>
            <a:r>
              <a:rPr lang="en-GB" sz="1200" dirty="0"/>
              <a:t>I really like the contrast of lava and ice here</a:t>
            </a:r>
          </a:p>
        </p:txBody>
      </p:sp>
      <p:sp>
        <p:nvSpPr>
          <p:cNvPr id="12" name="TextBox 11">
            <a:extLst>
              <a:ext uri="{FF2B5EF4-FFF2-40B4-BE49-F238E27FC236}">
                <a16:creationId xmlns:a16="http://schemas.microsoft.com/office/drawing/2014/main" id="{09FCCD62-28C0-477A-B14A-5261C5709DF3}"/>
              </a:ext>
            </a:extLst>
          </p:cNvPr>
          <p:cNvSpPr txBox="1"/>
          <p:nvPr/>
        </p:nvSpPr>
        <p:spPr>
          <a:xfrm>
            <a:off x="4800614" y="6176941"/>
            <a:ext cx="3647231" cy="276999"/>
          </a:xfrm>
          <a:prstGeom prst="rect">
            <a:avLst/>
          </a:prstGeom>
          <a:noFill/>
        </p:spPr>
        <p:txBody>
          <a:bodyPr wrap="square" rtlCol="0">
            <a:spAutoFit/>
          </a:bodyPr>
          <a:lstStyle/>
          <a:p>
            <a:r>
              <a:rPr lang="en-GB" sz="1200" dirty="0"/>
              <a:t>Bright ice colours make the game stand out</a:t>
            </a:r>
          </a:p>
        </p:txBody>
      </p:sp>
      <p:sp>
        <p:nvSpPr>
          <p:cNvPr id="14" name="TextBox 13">
            <a:extLst>
              <a:ext uri="{FF2B5EF4-FFF2-40B4-BE49-F238E27FC236}">
                <a16:creationId xmlns:a16="http://schemas.microsoft.com/office/drawing/2014/main" id="{09400C51-1464-47D0-9E3B-5FB3BD529E7D}"/>
              </a:ext>
            </a:extLst>
          </p:cNvPr>
          <p:cNvSpPr txBox="1"/>
          <p:nvPr/>
        </p:nvSpPr>
        <p:spPr>
          <a:xfrm>
            <a:off x="914954" y="6234464"/>
            <a:ext cx="3647231" cy="276999"/>
          </a:xfrm>
          <a:prstGeom prst="rect">
            <a:avLst/>
          </a:prstGeom>
          <a:noFill/>
        </p:spPr>
        <p:txBody>
          <a:bodyPr wrap="square" rtlCol="0">
            <a:spAutoFit/>
          </a:bodyPr>
          <a:lstStyle/>
          <a:p>
            <a:r>
              <a:rPr lang="en-GB" sz="1200" dirty="0"/>
              <a:t>Deep purples for night time environments</a:t>
            </a:r>
          </a:p>
        </p:txBody>
      </p:sp>
    </p:spTree>
    <p:extLst>
      <p:ext uri="{BB962C8B-B14F-4D97-AF65-F5344CB8AC3E}">
        <p14:creationId xmlns:p14="http://schemas.microsoft.com/office/powerpoint/2010/main" val="1450536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E0B9D-9ABC-4710-BC2C-E519BDB5AFE0}"/>
              </a:ext>
            </a:extLst>
          </p:cNvPr>
          <p:cNvSpPr>
            <a:spLocks noGrp="1"/>
          </p:cNvSpPr>
          <p:nvPr>
            <p:ph type="title"/>
          </p:nvPr>
        </p:nvSpPr>
        <p:spPr/>
        <p:txBody>
          <a:bodyPr/>
          <a:lstStyle/>
          <a:p>
            <a:r>
              <a:rPr lang="en-GB" dirty="0"/>
              <a:t>Terrain Detail</a:t>
            </a:r>
          </a:p>
        </p:txBody>
      </p:sp>
      <p:pic>
        <p:nvPicPr>
          <p:cNvPr id="4" name="Picture 3">
            <a:extLst>
              <a:ext uri="{FF2B5EF4-FFF2-40B4-BE49-F238E27FC236}">
                <a16:creationId xmlns:a16="http://schemas.microsoft.com/office/drawing/2014/main" id="{307B4392-2840-497E-A053-643876AE662A}"/>
              </a:ext>
            </a:extLst>
          </p:cNvPr>
          <p:cNvPicPr>
            <a:picLocks noChangeAspect="1"/>
          </p:cNvPicPr>
          <p:nvPr/>
        </p:nvPicPr>
        <p:blipFill>
          <a:blip r:embed="rId2"/>
          <a:stretch>
            <a:fillRect/>
          </a:stretch>
        </p:blipFill>
        <p:spPr>
          <a:xfrm>
            <a:off x="8523918" y="927168"/>
            <a:ext cx="3332334" cy="2188718"/>
          </a:xfrm>
          <a:prstGeom prst="rect">
            <a:avLst/>
          </a:prstGeom>
        </p:spPr>
      </p:pic>
      <p:pic>
        <p:nvPicPr>
          <p:cNvPr id="5" name="Picture 4">
            <a:extLst>
              <a:ext uri="{FF2B5EF4-FFF2-40B4-BE49-F238E27FC236}">
                <a16:creationId xmlns:a16="http://schemas.microsoft.com/office/drawing/2014/main" id="{CD805361-2ECF-4291-BC09-BA83E3D218E8}"/>
              </a:ext>
            </a:extLst>
          </p:cNvPr>
          <p:cNvPicPr>
            <a:picLocks noChangeAspect="1"/>
          </p:cNvPicPr>
          <p:nvPr/>
        </p:nvPicPr>
        <p:blipFill>
          <a:blip r:embed="rId3"/>
          <a:stretch>
            <a:fillRect/>
          </a:stretch>
        </p:blipFill>
        <p:spPr>
          <a:xfrm>
            <a:off x="938315" y="5607342"/>
            <a:ext cx="2394020" cy="1166317"/>
          </a:xfrm>
          <a:prstGeom prst="rect">
            <a:avLst/>
          </a:prstGeom>
        </p:spPr>
      </p:pic>
      <p:pic>
        <p:nvPicPr>
          <p:cNvPr id="7" name="Picture 6">
            <a:extLst>
              <a:ext uri="{FF2B5EF4-FFF2-40B4-BE49-F238E27FC236}">
                <a16:creationId xmlns:a16="http://schemas.microsoft.com/office/drawing/2014/main" id="{6466CE5F-2F62-456A-81E7-B2DEC251FCB3}"/>
              </a:ext>
            </a:extLst>
          </p:cNvPr>
          <p:cNvPicPr>
            <a:picLocks noChangeAspect="1"/>
          </p:cNvPicPr>
          <p:nvPr/>
        </p:nvPicPr>
        <p:blipFill>
          <a:blip r:embed="rId4"/>
          <a:stretch>
            <a:fillRect/>
          </a:stretch>
        </p:blipFill>
        <p:spPr>
          <a:xfrm>
            <a:off x="566295" y="1553080"/>
            <a:ext cx="2097715" cy="734793"/>
          </a:xfrm>
          <a:prstGeom prst="rect">
            <a:avLst/>
          </a:prstGeom>
        </p:spPr>
      </p:pic>
      <p:pic>
        <p:nvPicPr>
          <p:cNvPr id="9" name="Picture 8">
            <a:extLst>
              <a:ext uri="{FF2B5EF4-FFF2-40B4-BE49-F238E27FC236}">
                <a16:creationId xmlns:a16="http://schemas.microsoft.com/office/drawing/2014/main" id="{4DDB482C-D332-4C98-BF5E-2DEB09B78EFE}"/>
              </a:ext>
            </a:extLst>
          </p:cNvPr>
          <p:cNvPicPr>
            <a:picLocks noChangeAspect="1"/>
          </p:cNvPicPr>
          <p:nvPr/>
        </p:nvPicPr>
        <p:blipFill>
          <a:blip r:embed="rId5"/>
          <a:stretch>
            <a:fillRect/>
          </a:stretch>
        </p:blipFill>
        <p:spPr>
          <a:xfrm>
            <a:off x="3332335" y="1599103"/>
            <a:ext cx="5435293" cy="3397057"/>
          </a:xfrm>
          <a:prstGeom prst="rect">
            <a:avLst/>
          </a:prstGeom>
        </p:spPr>
      </p:pic>
      <p:cxnSp>
        <p:nvCxnSpPr>
          <p:cNvPr id="6" name="Straight Arrow Connector 5">
            <a:extLst>
              <a:ext uri="{FF2B5EF4-FFF2-40B4-BE49-F238E27FC236}">
                <a16:creationId xmlns:a16="http://schemas.microsoft.com/office/drawing/2014/main" id="{E5C163AA-AFCC-451B-B086-F90394B9EF7A}"/>
              </a:ext>
            </a:extLst>
          </p:cNvPr>
          <p:cNvCxnSpPr>
            <a:cxnSpLocks/>
          </p:cNvCxnSpPr>
          <p:nvPr/>
        </p:nvCxnSpPr>
        <p:spPr>
          <a:xfrm flipV="1">
            <a:off x="2583809" y="2289193"/>
            <a:ext cx="3512191" cy="39259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D538444-74F2-4226-98B2-444CF97A07D2}"/>
              </a:ext>
            </a:extLst>
          </p:cNvPr>
          <p:cNvCxnSpPr>
            <a:cxnSpLocks/>
          </p:cNvCxnSpPr>
          <p:nvPr/>
        </p:nvCxnSpPr>
        <p:spPr>
          <a:xfrm flipH="1">
            <a:off x="8118710" y="3297631"/>
            <a:ext cx="1653822" cy="48067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407B696-DAEF-4625-BAFF-FEFA155E255C}"/>
              </a:ext>
            </a:extLst>
          </p:cNvPr>
          <p:cNvCxnSpPr>
            <a:cxnSpLocks/>
          </p:cNvCxnSpPr>
          <p:nvPr/>
        </p:nvCxnSpPr>
        <p:spPr>
          <a:xfrm flipV="1">
            <a:off x="4812267" y="3279027"/>
            <a:ext cx="1283733" cy="208415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3ABF2711-278A-47AD-B4BC-C1B7AD4DE854}"/>
              </a:ext>
            </a:extLst>
          </p:cNvPr>
          <p:cNvPicPr>
            <a:picLocks noChangeAspect="1"/>
          </p:cNvPicPr>
          <p:nvPr/>
        </p:nvPicPr>
        <p:blipFill>
          <a:blip r:embed="rId6"/>
          <a:stretch>
            <a:fillRect/>
          </a:stretch>
        </p:blipFill>
        <p:spPr>
          <a:xfrm>
            <a:off x="566295" y="2316892"/>
            <a:ext cx="1826312" cy="1282223"/>
          </a:xfrm>
          <a:prstGeom prst="rect">
            <a:avLst/>
          </a:prstGeom>
        </p:spPr>
      </p:pic>
      <p:pic>
        <p:nvPicPr>
          <p:cNvPr id="23" name="Picture 22">
            <a:extLst>
              <a:ext uri="{FF2B5EF4-FFF2-40B4-BE49-F238E27FC236}">
                <a16:creationId xmlns:a16="http://schemas.microsoft.com/office/drawing/2014/main" id="{45DD7337-2388-48FE-935A-85DE1A87734D}"/>
              </a:ext>
            </a:extLst>
          </p:cNvPr>
          <p:cNvPicPr>
            <a:picLocks noChangeAspect="1"/>
          </p:cNvPicPr>
          <p:nvPr/>
        </p:nvPicPr>
        <p:blipFill>
          <a:blip r:embed="rId7"/>
          <a:stretch>
            <a:fillRect/>
          </a:stretch>
        </p:blipFill>
        <p:spPr>
          <a:xfrm>
            <a:off x="9772532" y="4625918"/>
            <a:ext cx="2351914" cy="1590825"/>
          </a:xfrm>
          <a:prstGeom prst="rect">
            <a:avLst/>
          </a:prstGeom>
        </p:spPr>
      </p:pic>
      <p:pic>
        <p:nvPicPr>
          <p:cNvPr id="25" name="Picture 24">
            <a:extLst>
              <a:ext uri="{FF2B5EF4-FFF2-40B4-BE49-F238E27FC236}">
                <a16:creationId xmlns:a16="http://schemas.microsoft.com/office/drawing/2014/main" id="{6F107873-F45E-4AAD-93F6-7D1D7E97433A}"/>
              </a:ext>
            </a:extLst>
          </p:cNvPr>
          <p:cNvPicPr>
            <a:picLocks noChangeAspect="1"/>
          </p:cNvPicPr>
          <p:nvPr/>
        </p:nvPicPr>
        <p:blipFill>
          <a:blip r:embed="rId8"/>
          <a:stretch>
            <a:fillRect/>
          </a:stretch>
        </p:blipFill>
        <p:spPr>
          <a:xfrm>
            <a:off x="9918561" y="3239378"/>
            <a:ext cx="2059856" cy="1408150"/>
          </a:xfrm>
          <a:prstGeom prst="rect">
            <a:avLst/>
          </a:prstGeom>
        </p:spPr>
      </p:pic>
      <p:pic>
        <p:nvPicPr>
          <p:cNvPr id="29" name="Picture 28">
            <a:extLst>
              <a:ext uri="{FF2B5EF4-FFF2-40B4-BE49-F238E27FC236}">
                <a16:creationId xmlns:a16="http://schemas.microsoft.com/office/drawing/2014/main" id="{73CDE051-44F6-4FEF-A176-DA47C7F35F18}"/>
              </a:ext>
            </a:extLst>
          </p:cNvPr>
          <p:cNvPicPr>
            <a:picLocks noChangeAspect="1"/>
          </p:cNvPicPr>
          <p:nvPr/>
        </p:nvPicPr>
        <p:blipFill>
          <a:blip r:embed="rId9"/>
          <a:stretch>
            <a:fillRect/>
          </a:stretch>
        </p:blipFill>
        <p:spPr>
          <a:xfrm>
            <a:off x="3259003" y="5680134"/>
            <a:ext cx="1721337" cy="1164305"/>
          </a:xfrm>
          <a:prstGeom prst="rect">
            <a:avLst/>
          </a:prstGeom>
        </p:spPr>
      </p:pic>
      <p:pic>
        <p:nvPicPr>
          <p:cNvPr id="39" name="Picture 38">
            <a:extLst>
              <a:ext uri="{FF2B5EF4-FFF2-40B4-BE49-F238E27FC236}">
                <a16:creationId xmlns:a16="http://schemas.microsoft.com/office/drawing/2014/main" id="{15033FA3-90C3-4E26-92B0-DA29F705904B}"/>
              </a:ext>
            </a:extLst>
          </p:cNvPr>
          <p:cNvPicPr>
            <a:picLocks noChangeAspect="1"/>
          </p:cNvPicPr>
          <p:nvPr/>
        </p:nvPicPr>
        <p:blipFill>
          <a:blip r:embed="rId10"/>
          <a:stretch>
            <a:fillRect/>
          </a:stretch>
        </p:blipFill>
        <p:spPr>
          <a:xfrm>
            <a:off x="6400808" y="5406067"/>
            <a:ext cx="2177889" cy="1473115"/>
          </a:xfrm>
          <a:prstGeom prst="rect">
            <a:avLst/>
          </a:prstGeom>
        </p:spPr>
      </p:pic>
      <p:sp>
        <p:nvSpPr>
          <p:cNvPr id="43" name="TextBox 42">
            <a:extLst>
              <a:ext uri="{FF2B5EF4-FFF2-40B4-BE49-F238E27FC236}">
                <a16:creationId xmlns:a16="http://schemas.microsoft.com/office/drawing/2014/main" id="{C7385972-44BC-4AA2-B0FF-7FE8EB17E307}"/>
              </a:ext>
            </a:extLst>
          </p:cNvPr>
          <p:cNvSpPr txBox="1"/>
          <p:nvPr/>
        </p:nvSpPr>
        <p:spPr>
          <a:xfrm>
            <a:off x="8386750" y="3669294"/>
            <a:ext cx="1912689" cy="830997"/>
          </a:xfrm>
          <a:prstGeom prst="rect">
            <a:avLst/>
          </a:prstGeom>
          <a:noFill/>
        </p:spPr>
        <p:txBody>
          <a:bodyPr wrap="square" rtlCol="0">
            <a:spAutoFit/>
          </a:bodyPr>
          <a:lstStyle/>
          <a:p>
            <a:r>
              <a:rPr lang="en-GB" sz="1200" dirty="0"/>
              <a:t>Unrealistic mountain shapes, tall and spikey. Dark colours with some reds or blues</a:t>
            </a:r>
          </a:p>
        </p:txBody>
      </p:sp>
      <p:sp>
        <p:nvSpPr>
          <p:cNvPr id="44" name="TextBox 43">
            <a:extLst>
              <a:ext uri="{FF2B5EF4-FFF2-40B4-BE49-F238E27FC236}">
                <a16:creationId xmlns:a16="http://schemas.microsoft.com/office/drawing/2014/main" id="{90333EDB-B226-4572-97CD-2E362E90E7C1}"/>
              </a:ext>
            </a:extLst>
          </p:cNvPr>
          <p:cNvSpPr txBox="1"/>
          <p:nvPr/>
        </p:nvSpPr>
        <p:spPr>
          <a:xfrm>
            <a:off x="2910094" y="5048272"/>
            <a:ext cx="1912689" cy="646331"/>
          </a:xfrm>
          <a:prstGeom prst="rect">
            <a:avLst/>
          </a:prstGeom>
          <a:noFill/>
        </p:spPr>
        <p:txBody>
          <a:bodyPr wrap="square" rtlCol="0">
            <a:spAutoFit/>
          </a:bodyPr>
          <a:lstStyle/>
          <a:p>
            <a:r>
              <a:rPr lang="en-GB" sz="1200" dirty="0"/>
              <a:t>Cracked, battle scarred and rocky terrain. Layered decals over a neutral colour</a:t>
            </a:r>
          </a:p>
        </p:txBody>
      </p:sp>
      <p:sp>
        <p:nvSpPr>
          <p:cNvPr id="45" name="TextBox 44">
            <a:extLst>
              <a:ext uri="{FF2B5EF4-FFF2-40B4-BE49-F238E27FC236}">
                <a16:creationId xmlns:a16="http://schemas.microsoft.com/office/drawing/2014/main" id="{248A3A35-E984-49C1-A4EF-C0E5418E11F9}"/>
              </a:ext>
            </a:extLst>
          </p:cNvPr>
          <p:cNvSpPr txBox="1"/>
          <p:nvPr/>
        </p:nvSpPr>
        <p:spPr>
          <a:xfrm>
            <a:off x="2376202" y="2813743"/>
            <a:ext cx="1518576" cy="461665"/>
          </a:xfrm>
          <a:prstGeom prst="rect">
            <a:avLst/>
          </a:prstGeom>
          <a:noFill/>
        </p:spPr>
        <p:txBody>
          <a:bodyPr wrap="square" rtlCol="0">
            <a:spAutoFit/>
          </a:bodyPr>
          <a:lstStyle/>
          <a:p>
            <a:r>
              <a:rPr lang="en-GB" sz="1200" dirty="0"/>
              <a:t>Gravely and rocky / icy hills</a:t>
            </a:r>
          </a:p>
        </p:txBody>
      </p:sp>
      <p:pic>
        <p:nvPicPr>
          <p:cNvPr id="47" name="Picture 46">
            <a:extLst>
              <a:ext uri="{FF2B5EF4-FFF2-40B4-BE49-F238E27FC236}">
                <a16:creationId xmlns:a16="http://schemas.microsoft.com/office/drawing/2014/main" id="{02129792-32C5-4C94-81ED-6C682692DAAA}"/>
              </a:ext>
            </a:extLst>
          </p:cNvPr>
          <p:cNvPicPr>
            <a:picLocks noChangeAspect="1"/>
          </p:cNvPicPr>
          <p:nvPr/>
        </p:nvPicPr>
        <p:blipFill>
          <a:blip r:embed="rId11"/>
          <a:stretch>
            <a:fillRect/>
          </a:stretch>
        </p:blipFill>
        <p:spPr>
          <a:xfrm>
            <a:off x="537591" y="3494443"/>
            <a:ext cx="1979135" cy="1320067"/>
          </a:xfrm>
          <a:prstGeom prst="rect">
            <a:avLst/>
          </a:prstGeom>
        </p:spPr>
      </p:pic>
      <p:pic>
        <p:nvPicPr>
          <p:cNvPr id="51" name="Picture 50">
            <a:extLst>
              <a:ext uri="{FF2B5EF4-FFF2-40B4-BE49-F238E27FC236}">
                <a16:creationId xmlns:a16="http://schemas.microsoft.com/office/drawing/2014/main" id="{C1BFCAB3-E086-4A2C-A36C-39C382FEAD09}"/>
              </a:ext>
            </a:extLst>
          </p:cNvPr>
          <p:cNvPicPr>
            <a:picLocks noChangeAspect="1"/>
          </p:cNvPicPr>
          <p:nvPr/>
        </p:nvPicPr>
        <p:blipFill>
          <a:blip r:embed="rId12"/>
          <a:stretch>
            <a:fillRect/>
          </a:stretch>
        </p:blipFill>
        <p:spPr>
          <a:xfrm>
            <a:off x="4707508" y="5350176"/>
            <a:ext cx="2009570" cy="1654633"/>
          </a:xfrm>
          <a:prstGeom prst="rect">
            <a:avLst/>
          </a:prstGeom>
        </p:spPr>
      </p:pic>
    </p:spTree>
    <p:extLst>
      <p:ext uri="{BB962C8B-B14F-4D97-AF65-F5344CB8AC3E}">
        <p14:creationId xmlns:p14="http://schemas.microsoft.com/office/powerpoint/2010/main" val="2355231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2D261-FF8A-497C-BFBC-249B2F7163DF}"/>
              </a:ext>
            </a:extLst>
          </p:cNvPr>
          <p:cNvSpPr>
            <a:spLocks noGrp="1"/>
          </p:cNvSpPr>
          <p:nvPr>
            <p:ph type="title"/>
          </p:nvPr>
        </p:nvSpPr>
        <p:spPr/>
        <p:txBody>
          <a:bodyPr/>
          <a:lstStyle/>
          <a:p>
            <a:r>
              <a:rPr lang="en-GB" dirty="0"/>
              <a:t>Evil Infantry</a:t>
            </a:r>
          </a:p>
        </p:txBody>
      </p:sp>
      <p:pic>
        <p:nvPicPr>
          <p:cNvPr id="5" name="Picture 4">
            <a:extLst>
              <a:ext uri="{FF2B5EF4-FFF2-40B4-BE49-F238E27FC236}">
                <a16:creationId xmlns:a16="http://schemas.microsoft.com/office/drawing/2014/main" id="{48443C78-8A60-4255-9CFF-B50CDDB77419}"/>
              </a:ext>
            </a:extLst>
          </p:cNvPr>
          <p:cNvPicPr>
            <a:picLocks noChangeAspect="1"/>
          </p:cNvPicPr>
          <p:nvPr/>
        </p:nvPicPr>
        <p:blipFill>
          <a:blip r:embed="rId2"/>
          <a:stretch>
            <a:fillRect/>
          </a:stretch>
        </p:blipFill>
        <p:spPr>
          <a:xfrm>
            <a:off x="9706249" y="1791337"/>
            <a:ext cx="1093878" cy="1512586"/>
          </a:xfrm>
          <a:prstGeom prst="rect">
            <a:avLst/>
          </a:prstGeom>
        </p:spPr>
      </p:pic>
      <p:pic>
        <p:nvPicPr>
          <p:cNvPr id="9" name="Picture 8">
            <a:extLst>
              <a:ext uri="{FF2B5EF4-FFF2-40B4-BE49-F238E27FC236}">
                <a16:creationId xmlns:a16="http://schemas.microsoft.com/office/drawing/2014/main" id="{1F432995-5025-47B5-9266-056EF0C171F6}"/>
              </a:ext>
            </a:extLst>
          </p:cNvPr>
          <p:cNvPicPr>
            <a:picLocks noChangeAspect="1"/>
          </p:cNvPicPr>
          <p:nvPr/>
        </p:nvPicPr>
        <p:blipFill>
          <a:blip r:embed="rId3"/>
          <a:stretch>
            <a:fillRect/>
          </a:stretch>
        </p:blipFill>
        <p:spPr>
          <a:xfrm>
            <a:off x="2905527" y="4643234"/>
            <a:ext cx="1026652" cy="2077943"/>
          </a:xfrm>
          <a:prstGeom prst="rect">
            <a:avLst/>
          </a:prstGeom>
        </p:spPr>
      </p:pic>
      <p:pic>
        <p:nvPicPr>
          <p:cNvPr id="11" name="Picture 10">
            <a:extLst>
              <a:ext uri="{FF2B5EF4-FFF2-40B4-BE49-F238E27FC236}">
                <a16:creationId xmlns:a16="http://schemas.microsoft.com/office/drawing/2014/main" id="{341EB859-E6FA-479D-8813-587681D049BF}"/>
              </a:ext>
            </a:extLst>
          </p:cNvPr>
          <p:cNvPicPr>
            <a:picLocks noChangeAspect="1"/>
          </p:cNvPicPr>
          <p:nvPr/>
        </p:nvPicPr>
        <p:blipFill>
          <a:blip r:embed="rId4"/>
          <a:stretch>
            <a:fillRect/>
          </a:stretch>
        </p:blipFill>
        <p:spPr>
          <a:xfrm>
            <a:off x="881761" y="1802348"/>
            <a:ext cx="2483509" cy="1944039"/>
          </a:xfrm>
          <a:prstGeom prst="rect">
            <a:avLst/>
          </a:prstGeom>
        </p:spPr>
      </p:pic>
      <p:pic>
        <p:nvPicPr>
          <p:cNvPr id="13" name="Picture 12">
            <a:extLst>
              <a:ext uri="{FF2B5EF4-FFF2-40B4-BE49-F238E27FC236}">
                <a16:creationId xmlns:a16="http://schemas.microsoft.com/office/drawing/2014/main" id="{6A095560-B7EF-4344-931F-7E6D933CB4C1}"/>
              </a:ext>
            </a:extLst>
          </p:cNvPr>
          <p:cNvPicPr>
            <a:picLocks noChangeAspect="1"/>
          </p:cNvPicPr>
          <p:nvPr/>
        </p:nvPicPr>
        <p:blipFill>
          <a:blip r:embed="rId5"/>
          <a:stretch>
            <a:fillRect/>
          </a:stretch>
        </p:blipFill>
        <p:spPr>
          <a:xfrm>
            <a:off x="2931789" y="3738167"/>
            <a:ext cx="1000390" cy="1016144"/>
          </a:xfrm>
          <a:prstGeom prst="rect">
            <a:avLst/>
          </a:prstGeom>
        </p:spPr>
      </p:pic>
      <p:pic>
        <p:nvPicPr>
          <p:cNvPr id="15" name="Picture 14">
            <a:extLst>
              <a:ext uri="{FF2B5EF4-FFF2-40B4-BE49-F238E27FC236}">
                <a16:creationId xmlns:a16="http://schemas.microsoft.com/office/drawing/2014/main" id="{CBB8EA65-8D6D-4500-A1AA-AFDFB397D7FF}"/>
              </a:ext>
            </a:extLst>
          </p:cNvPr>
          <p:cNvPicPr>
            <a:picLocks noChangeAspect="1"/>
          </p:cNvPicPr>
          <p:nvPr/>
        </p:nvPicPr>
        <p:blipFill>
          <a:blip r:embed="rId6"/>
          <a:stretch>
            <a:fillRect/>
          </a:stretch>
        </p:blipFill>
        <p:spPr>
          <a:xfrm>
            <a:off x="1292869" y="3735822"/>
            <a:ext cx="1583663" cy="2617442"/>
          </a:xfrm>
          <a:prstGeom prst="rect">
            <a:avLst/>
          </a:prstGeom>
        </p:spPr>
      </p:pic>
      <p:sp>
        <p:nvSpPr>
          <p:cNvPr id="17" name="TextBox 16">
            <a:extLst>
              <a:ext uri="{FF2B5EF4-FFF2-40B4-BE49-F238E27FC236}">
                <a16:creationId xmlns:a16="http://schemas.microsoft.com/office/drawing/2014/main" id="{FB08DFEB-435E-4AB1-88E4-7330F92CB97B}"/>
              </a:ext>
            </a:extLst>
          </p:cNvPr>
          <p:cNvSpPr txBox="1"/>
          <p:nvPr/>
        </p:nvSpPr>
        <p:spPr>
          <a:xfrm>
            <a:off x="3987436" y="2119768"/>
            <a:ext cx="1547851" cy="3046988"/>
          </a:xfrm>
          <a:prstGeom prst="rect">
            <a:avLst/>
          </a:prstGeom>
          <a:noFill/>
        </p:spPr>
        <p:txBody>
          <a:bodyPr wrap="square" rtlCol="0">
            <a:spAutoFit/>
          </a:bodyPr>
          <a:lstStyle/>
          <a:p>
            <a:r>
              <a:rPr lang="en-GB" sz="1200" b="1" dirty="0"/>
              <a:t>LIGHT INFANTRY</a:t>
            </a:r>
          </a:p>
          <a:p>
            <a:endParaRPr lang="en-GB" sz="1200" dirty="0"/>
          </a:p>
          <a:p>
            <a:r>
              <a:rPr lang="en-GB" sz="1200" dirty="0"/>
              <a:t>Lightly armoured, basic weapons. Variety of colours with metal being dark while clothing having some colour. Metallic with some army clothing. Wearing masks / helmet. Demonic symbols /  iconography on some units. Some units sharing similar design to hero light infantry.</a:t>
            </a:r>
          </a:p>
        </p:txBody>
      </p:sp>
      <p:pic>
        <p:nvPicPr>
          <p:cNvPr id="1028" name="Picture 4">
            <a:extLst>
              <a:ext uri="{FF2B5EF4-FFF2-40B4-BE49-F238E27FC236}">
                <a16:creationId xmlns:a16="http://schemas.microsoft.com/office/drawing/2014/main" id="{65B27F67-E959-411C-A81E-76793062C4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67592" y="1994426"/>
            <a:ext cx="964587" cy="163208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7129E61C-DED0-437F-908F-298C12BB3BBF}"/>
              </a:ext>
            </a:extLst>
          </p:cNvPr>
          <p:cNvPicPr>
            <a:picLocks noChangeAspect="1"/>
          </p:cNvPicPr>
          <p:nvPr/>
        </p:nvPicPr>
        <p:blipFill>
          <a:blip r:embed="rId8"/>
          <a:stretch>
            <a:fillRect/>
          </a:stretch>
        </p:blipFill>
        <p:spPr>
          <a:xfrm>
            <a:off x="8411131" y="1675445"/>
            <a:ext cx="1295118" cy="1801752"/>
          </a:xfrm>
          <a:prstGeom prst="rect">
            <a:avLst/>
          </a:prstGeom>
        </p:spPr>
      </p:pic>
      <p:pic>
        <p:nvPicPr>
          <p:cNvPr id="20" name="Picture 19">
            <a:extLst>
              <a:ext uri="{FF2B5EF4-FFF2-40B4-BE49-F238E27FC236}">
                <a16:creationId xmlns:a16="http://schemas.microsoft.com/office/drawing/2014/main" id="{26F2DF06-5545-430A-A680-4C0965103DD1}"/>
              </a:ext>
            </a:extLst>
          </p:cNvPr>
          <p:cNvPicPr>
            <a:picLocks noChangeAspect="1"/>
          </p:cNvPicPr>
          <p:nvPr/>
        </p:nvPicPr>
        <p:blipFill>
          <a:blip r:embed="rId9"/>
          <a:stretch>
            <a:fillRect/>
          </a:stretch>
        </p:blipFill>
        <p:spPr>
          <a:xfrm>
            <a:off x="8499618" y="3414706"/>
            <a:ext cx="1195446" cy="1042317"/>
          </a:xfrm>
          <a:prstGeom prst="rect">
            <a:avLst/>
          </a:prstGeom>
        </p:spPr>
      </p:pic>
      <p:pic>
        <p:nvPicPr>
          <p:cNvPr id="4" name="Picture 3">
            <a:extLst>
              <a:ext uri="{FF2B5EF4-FFF2-40B4-BE49-F238E27FC236}">
                <a16:creationId xmlns:a16="http://schemas.microsoft.com/office/drawing/2014/main" id="{B1D00966-3AF1-4DC7-AA61-F0B45F332125}"/>
              </a:ext>
            </a:extLst>
          </p:cNvPr>
          <p:cNvPicPr>
            <a:picLocks noChangeAspect="1"/>
          </p:cNvPicPr>
          <p:nvPr/>
        </p:nvPicPr>
        <p:blipFill>
          <a:blip r:embed="rId10"/>
          <a:stretch>
            <a:fillRect/>
          </a:stretch>
        </p:blipFill>
        <p:spPr>
          <a:xfrm>
            <a:off x="8723046" y="4539824"/>
            <a:ext cx="746890" cy="819990"/>
          </a:xfrm>
          <a:prstGeom prst="rect">
            <a:avLst/>
          </a:prstGeom>
        </p:spPr>
      </p:pic>
      <p:sp>
        <p:nvSpPr>
          <p:cNvPr id="16" name="TextBox 15">
            <a:extLst>
              <a:ext uri="{FF2B5EF4-FFF2-40B4-BE49-F238E27FC236}">
                <a16:creationId xmlns:a16="http://schemas.microsoft.com/office/drawing/2014/main" id="{D7E1B30B-C102-469E-BBAD-4F661C98EC5C}"/>
              </a:ext>
            </a:extLst>
          </p:cNvPr>
          <p:cNvSpPr txBox="1"/>
          <p:nvPr/>
        </p:nvSpPr>
        <p:spPr>
          <a:xfrm>
            <a:off x="6763580" y="2119768"/>
            <a:ext cx="1547851" cy="2862322"/>
          </a:xfrm>
          <a:prstGeom prst="rect">
            <a:avLst/>
          </a:prstGeom>
          <a:noFill/>
        </p:spPr>
        <p:txBody>
          <a:bodyPr wrap="square" rtlCol="0">
            <a:spAutoFit/>
          </a:bodyPr>
          <a:lstStyle/>
          <a:p>
            <a:r>
              <a:rPr lang="en-GB" sz="1200" b="1" dirty="0"/>
              <a:t>HEAVY INFANTRY</a:t>
            </a:r>
          </a:p>
          <a:p>
            <a:endParaRPr lang="en-GB" sz="1200" dirty="0"/>
          </a:p>
          <a:p>
            <a:r>
              <a:rPr lang="en-GB" sz="1200" dirty="0"/>
              <a:t>Thick bulky armour, somewhat robotic and medieval. Ridiculous heavy weapons. Emphasis on an intimidating helmet design. Fully armoured head to toe and clunky looking. Made from hell, so bright reds and glowing to represent otherworldly powers.</a:t>
            </a:r>
          </a:p>
        </p:txBody>
      </p:sp>
      <p:pic>
        <p:nvPicPr>
          <p:cNvPr id="8" name="Picture 7">
            <a:extLst>
              <a:ext uri="{FF2B5EF4-FFF2-40B4-BE49-F238E27FC236}">
                <a16:creationId xmlns:a16="http://schemas.microsoft.com/office/drawing/2014/main" id="{106C96DF-9BE2-4817-A099-62573714EC03}"/>
              </a:ext>
            </a:extLst>
          </p:cNvPr>
          <p:cNvPicPr>
            <a:picLocks noChangeAspect="1"/>
          </p:cNvPicPr>
          <p:nvPr/>
        </p:nvPicPr>
        <p:blipFill>
          <a:blip r:embed="rId11"/>
          <a:stretch>
            <a:fillRect/>
          </a:stretch>
        </p:blipFill>
        <p:spPr>
          <a:xfrm>
            <a:off x="9651795" y="3406757"/>
            <a:ext cx="1195446" cy="1889469"/>
          </a:xfrm>
          <a:prstGeom prst="rect">
            <a:avLst/>
          </a:prstGeom>
        </p:spPr>
      </p:pic>
      <p:pic>
        <p:nvPicPr>
          <p:cNvPr id="12" name="Picture 11">
            <a:extLst>
              <a:ext uri="{FF2B5EF4-FFF2-40B4-BE49-F238E27FC236}">
                <a16:creationId xmlns:a16="http://schemas.microsoft.com/office/drawing/2014/main" id="{68C3A886-38F5-40D3-833E-CA74D48FACE4}"/>
              </a:ext>
            </a:extLst>
          </p:cNvPr>
          <p:cNvPicPr>
            <a:picLocks noChangeAspect="1"/>
          </p:cNvPicPr>
          <p:nvPr/>
        </p:nvPicPr>
        <p:blipFill>
          <a:blip r:embed="rId12"/>
          <a:stretch>
            <a:fillRect/>
          </a:stretch>
        </p:blipFill>
        <p:spPr>
          <a:xfrm>
            <a:off x="8691552" y="5416892"/>
            <a:ext cx="2007023" cy="1096086"/>
          </a:xfrm>
          <a:prstGeom prst="rect">
            <a:avLst/>
          </a:prstGeom>
        </p:spPr>
      </p:pic>
      <p:pic>
        <p:nvPicPr>
          <p:cNvPr id="22" name="Picture 21">
            <a:extLst>
              <a:ext uri="{FF2B5EF4-FFF2-40B4-BE49-F238E27FC236}">
                <a16:creationId xmlns:a16="http://schemas.microsoft.com/office/drawing/2014/main" id="{5687CCDA-1D13-496D-9712-876B028DA8CA}"/>
              </a:ext>
            </a:extLst>
          </p:cNvPr>
          <p:cNvPicPr>
            <a:picLocks noChangeAspect="1"/>
          </p:cNvPicPr>
          <p:nvPr/>
        </p:nvPicPr>
        <p:blipFill>
          <a:blip r:embed="rId13"/>
          <a:stretch>
            <a:fillRect/>
          </a:stretch>
        </p:blipFill>
        <p:spPr>
          <a:xfrm>
            <a:off x="6993692" y="5253520"/>
            <a:ext cx="1238423" cy="857370"/>
          </a:xfrm>
          <a:prstGeom prst="rect">
            <a:avLst/>
          </a:prstGeom>
        </p:spPr>
      </p:pic>
      <p:pic>
        <p:nvPicPr>
          <p:cNvPr id="24" name="Picture 23">
            <a:extLst>
              <a:ext uri="{FF2B5EF4-FFF2-40B4-BE49-F238E27FC236}">
                <a16:creationId xmlns:a16="http://schemas.microsoft.com/office/drawing/2014/main" id="{B554AF79-C3A2-4D27-9008-EB3E5A327BB7}"/>
              </a:ext>
            </a:extLst>
          </p:cNvPr>
          <p:cNvPicPr>
            <a:picLocks noChangeAspect="1"/>
          </p:cNvPicPr>
          <p:nvPr/>
        </p:nvPicPr>
        <p:blipFill>
          <a:blip r:embed="rId14"/>
          <a:stretch>
            <a:fillRect/>
          </a:stretch>
        </p:blipFill>
        <p:spPr>
          <a:xfrm>
            <a:off x="4140899" y="5296226"/>
            <a:ext cx="971686" cy="885949"/>
          </a:xfrm>
          <a:prstGeom prst="rect">
            <a:avLst/>
          </a:prstGeom>
        </p:spPr>
      </p:pic>
    </p:spTree>
    <p:extLst>
      <p:ext uri="{BB962C8B-B14F-4D97-AF65-F5344CB8AC3E}">
        <p14:creationId xmlns:p14="http://schemas.microsoft.com/office/powerpoint/2010/main" val="3557058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20AAA-4D4E-4598-B0F6-A768D8078428}"/>
              </a:ext>
            </a:extLst>
          </p:cNvPr>
          <p:cNvSpPr>
            <a:spLocks noGrp="1"/>
          </p:cNvSpPr>
          <p:nvPr>
            <p:ph type="title"/>
          </p:nvPr>
        </p:nvSpPr>
        <p:spPr/>
        <p:txBody>
          <a:bodyPr/>
          <a:lstStyle/>
          <a:p>
            <a:r>
              <a:rPr lang="en-GB" dirty="0"/>
              <a:t>Evil Vehicles</a:t>
            </a:r>
          </a:p>
        </p:txBody>
      </p:sp>
      <p:pic>
        <p:nvPicPr>
          <p:cNvPr id="7" name="Picture 6">
            <a:extLst>
              <a:ext uri="{FF2B5EF4-FFF2-40B4-BE49-F238E27FC236}">
                <a16:creationId xmlns:a16="http://schemas.microsoft.com/office/drawing/2014/main" id="{A0D591D1-CBA1-4C06-B1F8-A99DF25F7D1C}"/>
              </a:ext>
            </a:extLst>
          </p:cNvPr>
          <p:cNvPicPr>
            <a:picLocks noChangeAspect="1"/>
          </p:cNvPicPr>
          <p:nvPr/>
        </p:nvPicPr>
        <p:blipFill>
          <a:blip r:embed="rId2"/>
          <a:stretch>
            <a:fillRect/>
          </a:stretch>
        </p:blipFill>
        <p:spPr>
          <a:xfrm>
            <a:off x="7748632" y="1027906"/>
            <a:ext cx="4188903" cy="3141677"/>
          </a:xfrm>
          <a:prstGeom prst="rect">
            <a:avLst/>
          </a:prstGeom>
        </p:spPr>
      </p:pic>
      <p:pic>
        <p:nvPicPr>
          <p:cNvPr id="9" name="Picture 8">
            <a:extLst>
              <a:ext uri="{FF2B5EF4-FFF2-40B4-BE49-F238E27FC236}">
                <a16:creationId xmlns:a16="http://schemas.microsoft.com/office/drawing/2014/main" id="{849FF1BB-C50F-40DD-A4CF-90680EBDA828}"/>
              </a:ext>
            </a:extLst>
          </p:cNvPr>
          <p:cNvPicPr>
            <a:picLocks noChangeAspect="1"/>
          </p:cNvPicPr>
          <p:nvPr/>
        </p:nvPicPr>
        <p:blipFill>
          <a:blip r:embed="rId3"/>
          <a:stretch>
            <a:fillRect/>
          </a:stretch>
        </p:blipFill>
        <p:spPr>
          <a:xfrm>
            <a:off x="1256794" y="1690688"/>
            <a:ext cx="2282662" cy="2282662"/>
          </a:xfrm>
          <a:prstGeom prst="rect">
            <a:avLst/>
          </a:prstGeom>
        </p:spPr>
      </p:pic>
      <p:pic>
        <p:nvPicPr>
          <p:cNvPr id="11" name="Picture 10">
            <a:extLst>
              <a:ext uri="{FF2B5EF4-FFF2-40B4-BE49-F238E27FC236}">
                <a16:creationId xmlns:a16="http://schemas.microsoft.com/office/drawing/2014/main" id="{6EEF277D-DE83-4BDF-AB4F-2BEA7B30EECA}"/>
              </a:ext>
            </a:extLst>
          </p:cNvPr>
          <p:cNvPicPr>
            <a:picLocks noChangeAspect="1"/>
          </p:cNvPicPr>
          <p:nvPr/>
        </p:nvPicPr>
        <p:blipFill>
          <a:blip r:embed="rId4"/>
          <a:stretch>
            <a:fillRect/>
          </a:stretch>
        </p:blipFill>
        <p:spPr>
          <a:xfrm>
            <a:off x="8881162" y="4058192"/>
            <a:ext cx="2248214" cy="2248214"/>
          </a:xfrm>
          <a:prstGeom prst="rect">
            <a:avLst/>
          </a:prstGeom>
        </p:spPr>
      </p:pic>
      <p:pic>
        <p:nvPicPr>
          <p:cNvPr id="13" name="Picture 12">
            <a:extLst>
              <a:ext uri="{FF2B5EF4-FFF2-40B4-BE49-F238E27FC236}">
                <a16:creationId xmlns:a16="http://schemas.microsoft.com/office/drawing/2014/main" id="{6105C2F6-EC4D-4A2B-80C7-07151910E39D}"/>
              </a:ext>
            </a:extLst>
          </p:cNvPr>
          <p:cNvPicPr>
            <a:picLocks noChangeAspect="1"/>
          </p:cNvPicPr>
          <p:nvPr/>
        </p:nvPicPr>
        <p:blipFill>
          <a:blip r:embed="rId5"/>
          <a:stretch>
            <a:fillRect/>
          </a:stretch>
        </p:blipFill>
        <p:spPr>
          <a:xfrm>
            <a:off x="4443369" y="2013903"/>
            <a:ext cx="3087401" cy="2044289"/>
          </a:xfrm>
          <a:prstGeom prst="rect">
            <a:avLst/>
          </a:prstGeom>
        </p:spPr>
      </p:pic>
      <p:pic>
        <p:nvPicPr>
          <p:cNvPr id="15" name="Picture 14">
            <a:extLst>
              <a:ext uri="{FF2B5EF4-FFF2-40B4-BE49-F238E27FC236}">
                <a16:creationId xmlns:a16="http://schemas.microsoft.com/office/drawing/2014/main" id="{A8B4C404-688B-42EC-924A-6E71FF8B1900}"/>
              </a:ext>
            </a:extLst>
          </p:cNvPr>
          <p:cNvPicPr>
            <a:picLocks noChangeAspect="1"/>
          </p:cNvPicPr>
          <p:nvPr/>
        </p:nvPicPr>
        <p:blipFill>
          <a:blip r:embed="rId6"/>
          <a:stretch>
            <a:fillRect/>
          </a:stretch>
        </p:blipFill>
        <p:spPr>
          <a:xfrm>
            <a:off x="1256794" y="4620246"/>
            <a:ext cx="2981741" cy="1686160"/>
          </a:xfrm>
          <a:prstGeom prst="rect">
            <a:avLst/>
          </a:prstGeom>
        </p:spPr>
      </p:pic>
      <p:sp>
        <p:nvSpPr>
          <p:cNvPr id="20" name="TextBox 19">
            <a:extLst>
              <a:ext uri="{FF2B5EF4-FFF2-40B4-BE49-F238E27FC236}">
                <a16:creationId xmlns:a16="http://schemas.microsoft.com/office/drawing/2014/main" id="{E01C7E60-A9E2-424F-87DB-8351E7E9FD4B}"/>
              </a:ext>
            </a:extLst>
          </p:cNvPr>
          <p:cNvSpPr txBox="1"/>
          <p:nvPr/>
        </p:nvSpPr>
        <p:spPr>
          <a:xfrm>
            <a:off x="4798936" y="4552080"/>
            <a:ext cx="2186064" cy="1569660"/>
          </a:xfrm>
          <a:prstGeom prst="rect">
            <a:avLst/>
          </a:prstGeom>
          <a:noFill/>
        </p:spPr>
        <p:txBody>
          <a:bodyPr wrap="square" rtlCol="0">
            <a:spAutoFit/>
          </a:bodyPr>
          <a:lstStyle/>
          <a:p>
            <a:r>
              <a:rPr lang="en-GB" sz="1200" dirty="0"/>
              <a:t>Spikey and bulky. Perhaps infused with demonic entities or flesh. Designed to fit their purpose specifically. Dark metals with blood used as highlights. Bright lights, fire and smoke. Brutal claws and powerful looking weapons.</a:t>
            </a:r>
          </a:p>
        </p:txBody>
      </p:sp>
      <p:pic>
        <p:nvPicPr>
          <p:cNvPr id="19" name="Picture 18">
            <a:extLst>
              <a:ext uri="{FF2B5EF4-FFF2-40B4-BE49-F238E27FC236}">
                <a16:creationId xmlns:a16="http://schemas.microsoft.com/office/drawing/2014/main" id="{FE2AF504-8C7D-45C5-BCD6-1C27D6ABB295}"/>
              </a:ext>
            </a:extLst>
          </p:cNvPr>
          <p:cNvPicPr>
            <a:picLocks noChangeAspect="1"/>
          </p:cNvPicPr>
          <p:nvPr/>
        </p:nvPicPr>
        <p:blipFill>
          <a:blip r:embed="rId7"/>
          <a:stretch>
            <a:fillRect/>
          </a:stretch>
        </p:blipFill>
        <p:spPr>
          <a:xfrm>
            <a:off x="7022002" y="4832364"/>
            <a:ext cx="1095528" cy="847843"/>
          </a:xfrm>
          <a:prstGeom prst="rect">
            <a:avLst/>
          </a:prstGeom>
        </p:spPr>
      </p:pic>
    </p:spTree>
    <p:extLst>
      <p:ext uri="{BB962C8B-B14F-4D97-AF65-F5344CB8AC3E}">
        <p14:creationId xmlns:p14="http://schemas.microsoft.com/office/powerpoint/2010/main" val="3683151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0CB28-11FE-4336-98BA-EF10EBA625D1}"/>
              </a:ext>
            </a:extLst>
          </p:cNvPr>
          <p:cNvSpPr>
            <a:spLocks noGrp="1"/>
          </p:cNvSpPr>
          <p:nvPr>
            <p:ph type="title"/>
          </p:nvPr>
        </p:nvSpPr>
        <p:spPr>
          <a:xfrm>
            <a:off x="838200" y="365125"/>
            <a:ext cx="10769600" cy="1325563"/>
          </a:xfrm>
        </p:spPr>
        <p:txBody>
          <a:bodyPr/>
          <a:lstStyle/>
          <a:p>
            <a:r>
              <a:rPr lang="en-GB" dirty="0"/>
              <a:t>Character – Evil Commander “Necromancer”</a:t>
            </a:r>
          </a:p>
        </p:txBody>
      </p:sp>
      <p:pic>
        <p:nvPicPr>
          <p:cNvPr id="4" name="Picture 3">
            <a:extLst>
              <a:ext uri="{FF2B5EF4-FFF2-40B4-BE49-F238E27FC236}">
                <a16:creationId xmlns:a16="http://schemas.microsoft.com/office/drawing/2014/main" id="{C21F77B1-4451-44FE-94ED-213BFDC8E915}"/>
              </a:ext>
            </a:extLst>
          </p:cNvPr>
          <p:cNvPicPr>
            <a:picLocks noChangeAspect="1"/>
          </p:cNvPicPr>
          <p:nvPr/>
        </p:nvPicPr>
        <p:blipFill>
          <a:blip r:embed="rId2"/>
          <a:stretch>
            <a:fillRect/>
          </a:stretch>
        </p:blipFill>
        <p:spPr>
          <a:xfrm>
            <a:off x="8362285" y="1418103"/>
            <a:ext cx="1815576" cy="2403407"/>
          </a:xfrm>
          <a:prstGeom prst="rect">
            <a:avLst/>
          </a:prstGeom>
        </p:spPr>
      </p:pic>
      <p:pic>
        <p:nvPicPr>
          <p:cNvPr id="6" name="Picture 5">
            <a:extLst>
              <a:ext uri="{FF2B5EF4-FFF2-40B4-BE49-F238E27FC236}">
                <a16:creationId xmlns:a16="http://schemas.microsoft.com/office/drawing/2014/main" id="{9ADC5897-AA1A-4A39-9BA1-07D2E6C7B127}"/>
              </a:ext>
            </a:extLst>
          </p:cNvPr>
          <p:cNvPicPr>
            <a:picLocks noChangeAspect="1"/>
          </p:cNvPicPr>
          <p:nvPr/>
        </p:nvPicPr>
        <p:blipFill>
          <a:blip r:embed="rId3"/>
          <a:stretch>
            <a:fillRect/>
          </a:stretch>
        </p:blipFill>
        <p:spPr>
          <a:xfrm>
            <a:off x="9945131" y="1331680"/>
            <a:ext cx="2071747" cy="2576254"/>
          </a:xfrm>
          <a:prstGeom prst="rect">
            <a:avLst/>
          </a:prstGeom>
        </p:spPr>
      </p:pic>
      <p:pic>
        <p:nvPicPr>
          <p:cNvPr id="12" name="Picture 11">
            <a:extLst>
              <a:ext uri="{FF2B5EF4-FFF2-40B4-BE49-F238E27FC236}">
                <a16:creationId xmlns:a16="http://schemas.microsoft.com/office/drawing/2014/main" id="{1211D17E-3947-4605-B142-253367949362}"/>
              </a:ext>
            </a:extLst>
          </p:cNvPr>
          <p:cNvPicPr>
            <a:picLocks noChangeAspect="1"/>
          </p:cNvPicPr>
          <p:nvPr/>
        </p:nvPicPr>
        <p:blipFill>
          <a:blip r:embed="rId4"/>
          <a:stretch>
            <a:fillRect/>
          </a:stretch>
        </p:blipFill>
        <p:spPr>
          <a:xfrm>
            <a:off x="2703601" y="1646632"/>
            <a:ext cx="1311109" cy="2534193"/>
          </a:xfrm>
          <a:prstGeom prst="rect">
            <a:avLst/>
          </a:prstGeom>
        </p:spPr>
      </p:pic>
      <p:pic>
        <p:nvPicPr>
          <p:cNvPr id="14" name="Picture 13">
            <a:extLst>
              <a:ext uri="{FF2B5EF4-FFF2-40B4-BE49-F238E27FC236}">
                <a16:creationId xmlns:a16="http://schemas.microsoft.com/office/drawing/2014/main" id="{8017EB58-1DDA-4C45-B4E7-38A754680E44}"/>
              </a:ext>
            </a:extLst>
          </p:cNvPr>
          <p:cNvPicPr>
            <a:picLocks noChangeAspect="1"/>
          </p:cNvPicPr>
          <p:nvPr/>
        </p:nvPicPr>
        <p:blipFill>
          <a:blip r:embed="rId5"/>
          <a:stretch>
            <a:fillRect/>
          </a:stretch>
        </p:blipFill>
        <p:spPr>
          <a:xfrm>
            <a:off x="1333437" y="1712025"/>
            <a:ext cx="1283113" cy="2403407"/>
          </a:xfrm>
          <a:prstGeom prst="rect">
            <a:avLst/>
          </a:prstGeom>
        </p:spPr>
      </p:pic>
      <p:pic>
        <p:nvPicPr>
          <p:cNvPr id="16" name="Picture 15">
            <a:extLst>
              <a:ext uri="{FF2B5EF4-FFF2-40B4-BE49-F238E27FC236}">
                <a16:creationId xmlns:a16="http://schemas.microsoft.com/office/drawing/2014/main" id="{DB5DC8AF-781A-4AE8-90A0-348FC9EE4AEB}"/>
              </a:ext>
            </a:extLst>
          </p:cNvPr>
          <p:cNvPicPr>
            <a:picLocks noChangeAspect="1"/>
          </p:cNvPicPr>
          <p:nvPr/>
        </p:nvPicPr>
        <p:blipFill>
          <a:blip r:embed="rId6"/>
          <a:stretch>
            <a:fillRect/>
          </a:stretch>
        </p:blipFill>
        <p:spPr>
          <a:xfrm>
            <a:off x="4342049" y="1800100"/>
            <a:ext cx="3692897" cy="4286216"/>
          </a:xfrm>
          <a:prstGeom prst="rect">
            <a:avLst/>
          </a:prstGeom>
        </p:spPr>
      </p:pic>
      <p:pic>
        <p:nvPicPr>
          <p:cNvPr id="18" name="Picture 17">
            <a:extLst>
              <a:ext uri="{FF2B5EF4-FFF2-40B4-BE49-F238E27FC236}">
                <a16:creationId xmlns:a16="http://schemas.microsoft.com/office/drawing/2014/main" id="{2ACB5842-7AE2-4B60-BD2F-7C912A3CE506}"/>
              </a:ext>
            </a:extLst>
          </p:cNvPr>
          <p:cNvPicPr>
            <a:picLocks noChangeAspect="1"/>
          </p:cNvPicPr>
          <p:nvPr/>
        </p:nvPicPr>
        <p:blipFill>
          <a:blip r:embed="rId7"/>
          <a:stretch>
            <a:fillRect/>
          </a:stretch>
        </p:blipFill>
        <p:spPr>
          <a:xfrm>
            <a:off x="1640793" y="4219458"/>
            <a:ext cx="1582142" cy="2273417"/>
          </a:xfrm>
          <a:prstGeom prst="rect">
            <a:avLst/>
          </a:prstGeom>
        </p:spPr>
      </p:pic>
      <p:pic>
        <p:nvPicPr>
          <p:cNvPr id="20" name="Picture 19">
            <a:extLst>
              <a:ext uri="{FF2B5EF4-FFF2-40B4-BE49-F238E27FC236}">
                <a16:creationId xmlns:a16="http://schemas.microsoft.com/office/drawing/2014/main" id="{F103560A-37BB-4263-A6CA-C971AF8B2583}"/>
              </a:ext>
            </a:extLst>
          </p:cNvPr>
          <p:cNvPicPr>
            <a:picLocks noChangeAspect="1"/>
          </p:cNvPicPr>
          <p:nvPr/>
        </p:nvPicPr>
        <p:blipFill>
          <a:blip r:embed="rId8"/>
          <a:stretch>
            <a:fillRect/>
          </a:stretch>
        </p:blipFill>
        <p:spPr>
          <a:xfrm>
            <a:off x="8486599" y="4047971"/>
            <a:ext cx="2991515" cy="1993287"/>
          </a:xfrm>
          <a:prstGeom prst="rect">
            <a:avLst/>
          </a:prstGeom>
        </p:spPr>
      </p:pic>
      <p:cxnSp>
        <p:nvCxnSpPr>
          <p:cNvPr id="49" name="Straight Arrow Connector 48">
            <a:extLst>
              <a:ext uri="{FF2B5EF4-FFF2-40B4-BE49-F238E27FC236}">
                <a16:creationId xmlns:a16="http://schemas.microsoft.com/office/drawing/2014/main" id="{498AE736-57CF-4DAA-AC53-60EFEC208B3A}"/>
              </a:ext>
            </a:extLst>
          </p:cNvPr>
          <p:cNvCxnSpPr>
            <a:cxnSpLocks/>
          </p:cNvCxnSpPr>
          <p:nvPr/>
        </p:nvCxnSpPr>
        <p:spPr>
          <a:xfrm flipH="1">
            <a:off x="6283354" y="2249845"/>
            <a:ext cx="312909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CBA4D02-59A0-4BC2-9BBD-0C4E4BCF5BC7}"/>
              </a:ext>
            </a:extLst>
          </p:cNvPr>
          <p:cNvCxnSpPr>
            <a:cxnSpLocks/>
          </p:cNvCxnSpPr>
          <p:nvPr/>
        </p:nvCxnSpPr>
        <p:spPr>
          <a:xfrm flipH="1">
            <a:off x="6367244" y="2072081"/>
            <a:ext cx="466427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C3B15F94-08D7-4F47-A12A-7F8CA85E951D}"/>
              </a:ext>
            </a:extLst>
          </p:cNvPr>
          <p:cNvCxnSpPr>
            <a:cxnSpLocks/>
          </p:cNvCxnSpPr>
          <p:nvPr/>
        </p:nvCxnSpPr>
        <p:spPr>
          <a:xfrm flipH="1" flipV="1">
            <a:off x="6367244" y="2567031"/>
            <a:ext cx="3045206" cy="244119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00ECE12-D665-497E-A62D-735F8E2E692F}"/>
              </a:ext>
            </a:extLst>
          </p:cNvPr>
          <p:cNvCxnSpPr>
            <a:cxnSpLocks/>
          </p:cNvCxnSpPr>
          <p:nvPr/>
        </p:nvCxnSpPr>
        <p:spPr>
          <a:xfrm flipV="1">
            <a:off x="1828800" y="2357306"/>
            <a:ext cx="4079847" cy="20972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B0FA94C-95B9-4813-B493-C8F0E19CEEC7}"/>
              </a:ext>
            </a:extLst>
          </p:cNvPr>
          <p:cNvCxnSpPr>
            <a:cxnSpLocks/>
          </p:cNvCxnSpPr>
          <p:nvPr/>
        </p:nvCxnSpPr>
        <p:spPr>
          <a:xfrm flipV="1">
            <a:off x="3682767" y="2249845"/>
            <a:ext cx="2306972" cy="10746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38B877DC-B96F-4085-BD76-950A77CCF940}"/>
              </a:ext>
            </a:extLst>
          </p:cNvPr>
          <p:cNvCxnSpPr>
            <a:cxnSpLocks/>
          </p:cNvCxnSpPr>
          <p:nvPr/>
        </p:nvCxnSpPr>
        <p:spPr>
          <a:xfrm flipV="1">
            <a:off x="2779551" y="5211368"/>
            <a:ext cx="4174922" cy="82989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D3793FD0-BBF7-45F8-B8FD-1FE79239D835}"/>
              </a:ext>
            </a:extLst>
          </p:cNvPr>
          <p:cNvCxnSpPr>
            <a:cxnSpLocks/>
          </p:cNvCxnSpPr>
          <p:nvPr/>
        </p:nvCxnSpPr>
        <p:spPr>
          <a:xfrm flipH="1">
            <a:off x="6954474" y="2463800"/>
            <a:ext cx="2151426" cy="10323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296EC7C-89DB-456F-B889-07D1EF6F696F}"/>
              </a:ext>
            </a:extLst>
          </p:cNvPr>
          <p:cNvSpPr txBox="1"/>
          <p:nvPr/>
        </p:nvSpPr>
        <p:spPr>
          <a:xfrm>
            <a:off x="3462809" y="6168571"/>
            <a:ext cx="5643091" cy="523220"/>
          </a:xfrm>
          <a:prstGeom prst="rect">
            <a:avLst/>
          </a:prstGeom>
          <a:noFill/>
        </p:spPr>
        <p:txBody>
          <a:bodyPr wrap="square" rtlCol="0">
            <a:spAutoFit/>
          </a:bodyPr>
          <a:lstStyle/>
          <a:p>
            <a:pPr algn="ctr"/>
            <a:r>
              <a:rPr lang="en-GB" sz="1400" i="1" dirty="0"/>
              <a:t>“In human form, but completely covered in demonic armour, no one knows what truly writhes within. This creature is a great mockery of mankind.”</a:t>
            </a:r>
          </a:p>
        </p:txBody>
      </p:sp>
    </p:spTree>
    <p:extLst>
      <p:ext uri="{BB962C8B-B14F-4D97-AF65-F5344CB8AC3E}">
        <p14:creationId xmlns:p14="http://schemas.microsoft.com/office/powerpoint/2010/main" val="20734466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2681</TotalTime>
  <Words>2297</Words>
  <Application>Microsoft Office PowerPoint</Application>
  <PresentationFormat>Widescreen</PresentationFormat>
  <Paragraphs>214</Paragraphs>
  <Slides>37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Calibri</vt:lpstr>
      <vt:lpstr>Calibri Light</vt:lpstr>
      <vt:lpstr>Office Theme</vt:lpstr>
      <vt:lpstr>War for Hope</vt:lpstr>
      <vt:lpstr>Setting</vt:lpstr>
      <vt:lpstr>Mood Board</vt:lpstr>
      <vt:lpstr>PowerPoint Presentation</vt:lpstr>
      <vt:lpstr>Terrain Overall</vt:lpstr>
      <vt:lpstr>Terrain Detail</vt:lpstr>
      <vt:lpstr>Evil Infantry</vt:lpstr>
      <vt:lpstr>Evil Vehicles</vt:lpstr>
      <vt:lpstr>Character – Evil Commander “Necromancer”</vt:lpstr>
      <vt:lpstr>Evil Demons</vt:lpstr>
      <vt:lpstr>Hero Infantry</vt:lpstr>
      <vt:lpstr>Hero Vehicles</vt:lpstr>
      <vt:lpstr>Character – Hero Commander “Champion”</vt:lpstr>
      <vt:lpstr>Mechanics</vt:lpstr>
      <vt:lpstr>TO WIN, you must destroy the enemy HQ building, whilst not losing your own.</vt:lpstr>
      <vt:lpstr>Range:</vt:lpstr>
      <vt:lpstr>Health</vt:lpstr>
      <vt:lpstr>Types of Armour</vt:lpstr>
      <vt:lpstr>Damage Types</vt:lpstr>
      <vt:lpstr>Piercing Types vs Armour</vt:lpstr>
      <vt:lpstr>A Graph to show the Damage output in % for weapon Damage Types against Armour Types</vt:lpstr>
      <vt:lpstr>Cover</vt:lpstr>
      <vt:lpstr>Tanks</vt:lpstr>
      <vt:lpstr>Morale and Panic</vt:lpstr>
      <vt:lpstr>Retreat!</vt:lpstr>
      <vt:lpstr>Jumping and Teleporting</vt:lpstr>
      <vt:lpstr>RPG Elements</vt:lpstr>
      <vt:lpstr>Abilities</vt:lpstr>
      <vt:lpstr>Resources</vt:lpstr>
      <vt:lpstr>Resources</vt:lpstr>
      <vt:lpstr>Resources – How to generate</vt:lpstr>
      <vt:lpstr>Example Map</vt:lpstr>
      <vt:lpstr>Resources – Strategic Resource</vt:lpstr>
      <vt:lpstr>Tech System</vt:lpstr>
      <vt:lpstr>Factions</vt:lpstr>
      <vt:lpstr>Example unit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NAME</dc:title>
  <dc:creator>Bertolli, Benjamin George</dc:creator>
  <cp:lastModifiedBy>Bertolli, Benjamin George</cp:lastModifiedBy>
  <cp:revision>111</cp:revision>
  <dcterms:created xsi:type="dcterms:W3CDTF">2021-04-18T15:55:36Z</dcterms:created>
  <dcterms:modified xsi:type="dcterms:W3CDTF">2021-05-10T13:53:06Z</dcterms:modified>
</cp:coreProperties>
</file>